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29"/>
  </p:notesMasterIdLst>
  <p:handoutMasterIdLst>
    <p:handoutMasterId r:id="rId30"/>
  </p:handoutMasterIdLst>
  <p:sldIdLst>
    <p:sldId id="275" r:id="rId5"/>
    <p:sldId id="379" r:id="rId6"/>
    <p:sldId id="329" r:id="rId7"/>
    <p:sldId id="281" r:id="rId8"/>
    <p:sldId id="332" r:id="rId9"/>
    <p:sldId id="342" r:id="rId10"/>
    <p:sldId id="294" r:id="rId11"/>
    <p:sldId id="390" r:id="rId12"/>
    <p:sldId id="278" r:id="rId13"/>
    <p:sldId id="290" r:id="rId14"/>
    <p:sldId id="288" r:id="rId15"/>
    <p:sldId id="378" r:id="rId16"/>
    <p:sldId id="395" r:id="rId17"/>
    <p:sldId id="285" r:id="rId18"/>
    <p:sldId id="400" r:id="rId19"/>
    <p:sldId id="393" r:id="rId20"/>
    <p:sldId id="402" r:id="rId21"/>
    <p:sldId id="399" r:id="rId22"/>
    <p:sldId id="404" r:id="rId23"/>
    <p:sldId id="396" r:id="rId24"/>
    <p:sldId id="403" r:id="rId25"/>
    <p:sldId id="401" r:id="rId26"/>
    <p:sldId id="398" r:id="rId27"/>
    <p:sldId id="347" r:id="rId28"/>
  </p:sldIdLst>
  <p:sldSz cx="12192000" cy="6858000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2" pos="5248" userDrawn="1">
          <p15:clr>
            <a:srgbClr val="A4A3A4"/>
          </p15:clr>
        </p15:guide>
        <p15:guide id="3" orient="horz" pos="20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ller, Lucas" initials="ML" lastIdx="13" clrIdx="0"/>
  <p:cmAuthor id="2" name="Samba, David" initials="SD" lastIdx="3" clrIdx="1"/>
  <p:cmAuthor id="3" name="Murphy, Erin" initials="ME" lastIdx="7" clrIdx="2"/>
  <p:cmAuthor id="4" name="Tong, Jiaxin" initials="TJ" lastIdx="2" clrIdx="3">
    <p:extLst>
      <p:ext uri="{19B8F6BF-5375-455C-9EA6-DF929625EA0E}">
        <p15:presenceInfo xmlns:p15="http://schemas.microsoft.com/office/powerpoint/2012/main" userId="S-1-5-21-1715567821-152049171-1801674531-431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410"/>
    <a:srgbClr val="2E8BE8"/>
    <a:srgbClr val="D2ECB6"/>
    <a:srgbClr val="000000"/>
    <a:srgbClr val="005CB8"/>
    <a:srgbClr val="CAE7FE"/>
    <a:srgbClr val="7AC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06" autoAdjust="0"/>
    <p:restoredTop sz="94249" autoAdjust="0"/>
  </p:normalViewPr>
  <p:slideViewPr>
    <p:cSldViewPr>
      <p:cViewPr>
        <p:scale>
          <a:sx n="66" d="100"/>
          <a:sy n="66" d="100"/>
        </p:scale>
        <p:origin x="738" y="102"/>
      </p:cViewPr>
      <p:guideLst>
        <p:guide orient="horz" pos="3792"/>
        <p:guide pos="5248"/>
        <p:guide orient="horz" pos="20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12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kimley-horn.com\AT_NVA\NVA_RDWY\110010103_Rosslyn%20Street%20Reconfiguration\Production\Task%202%20-%20Data%20Collection%20and%20Exist%20Cond%20Doc\Work%20Travel%20Patterns\Excel\ACS_15_5YR_S0801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kimley-horn.com\AT_NVA\NVA_RDWY\110010103_Rosslyn%20Street%20Reconfiguration\Production\Task%203%20-%20Future%20Baseline%20Cond%20Dev%20and%20Doc\Trip%20Summary_forBID_2018-03-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A9-422B-B58B-12025DCF78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A9-422B-B58B-12025DCF78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A9-422B-B58B-12025DCF78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A9-422B-B58B-12025DCF78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1A9-422B-B58B-12025DCF78F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1A9-422B-B58B-12025DCF78F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1A9-422B-B58B-12025DCF78F7}"/>
              </c:ext>
            </c:extLst>
          </c:dPt>
          <c:dLbls>
            <c:dLbl>
              <c:idx val="0"/>
              <c:layout>
                <c:manualLayout>
                  <c:x val="0.14505439539827436"/>
                  <c:y val="-0.159621220739127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A9-422B-B58B-12025DCF78F7}"/>
                </c:ext>
              </c:extLst>
            </c:dLbl>
            <c:dLbl>
              <c:idx val="1"/>
              <c:layout>
                <c:manualLayout>
                  <c:x val="0.1350506439914968"/>
                  <c:y val="0.1109232211915969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A9-422B-B58B-12025DCF78F7}"/>
                </c:ext>
              </c:extLst>
            </c:dLbl>
            <c:dLbl>
              <c:idx val="2"/>
              <c:layout>
                <c:manualLayout>
                  <c:x val="-0.139839869298714"/>
                  <c:y val="0.173148442835663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00168896875302"/>
                      <c:h val="0.185268833834160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1A9-422B-B58B-12025DCF78F7}"/>
                </c:ext>
              </c:extLst>
            </c:dLbl>
            <c:dLbl>
              <c:idx val="3"/>
              <c:layout>
                <c:manualLayout>
                  <c:x val="-0.26760035013129924"/>
                  <c:y val="1.62326665158434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A9-422B-B58B-12025DCF78F7}"/>
                </c:ext>
              </c:extLst>
            </c:dLbl>
            <c:dLbl>
              <c:idx val="4"/>
              <c:layout>
                <c:manualLayout>
                  <c:x val="-0.31009935812543882"/>
                  <c:y val="-5.04580296099175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A9-422B-B58B-12025DCF78F7}"/>
                </c:ext>
              </c:extLst>
            </c:dLbl>
            <c:dLbl>
              <c:idx val="5"/>
              <c:layout>
                <c:manualLayout>
                  <c:x val="-0.15994048949458409"/>
                  <c:y val="-0.12156829287309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i="0" u="none" strike="noStrike" kern="1200" baseline="0" dirty="0">
                        <a:solidFill>
                          <a:sysClr val="windowText" lastClr="000000"/>
                        </a:solidFill>
                      </a:rPr>
                      <a:t>  Taxicab, motorcycle, other
&lt;1%</a:t>
                    </a:r>
                    <a:endParaRPr lang="en-US" sz="1400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98286857571587"/>
                      <c:h val="0.15588770744048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01A9-422B-B58B-12025DCF78F7}"/>
                </c:ext>
              </c:extLst>
            </c:dLbl>
            <c:dLbl>
              <c:idx val="6"/>
              <c:layout>
                <c:manualLayout>
                  <c:x val="0.20732952022362716"/>
                  <c:y val="-0.1149049110846105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1A9-422B-B58B-12025DCF78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'[ACS_15_5YR_S0801.xls]S0801'!$Q$13:$Q$19</c:f>
              <c:strCache>
                <c:ptCount val="7"/>
                <c:pt idx="0">
                  <c:v>    Drove alone</c:v>
                </c:pt>
                <c:pt idx="1">
                  <c:v>    Carpooled</c:v>
                </c:pt>
                <c:pt idx="2">
                  <c:v>  Public Transportation</c:v>
                </c:pt>
                <c:pt idx="3">
                  <c:v>  Walked</c:v>
                </c:pt>
                <c:pt idx="4">
                  <c:v>  Bicycle</c:v>
                </c:pt>
                <c:pt idx="5">
                  <c:v>  Taxicab, motorcycle, or other means</c:v>
                </c:pt>
                <c:pt idx="6">
                  <c:v>  Worked at home</c:v>
                </c:pt>
              </c:strCache>
            </c:strRef>
          </c:cat>
          <c:val>
            <c:numRef>
              <c:f>'[ACS_15_5YR_S0801.xls]S0801'!$R$13:$R$19</c:f>
              <c:numCache>
                <c:formatCode>0%</c:formatCode>
                <c:ptCount val="7"/>
                <c:pt idx="0">
                  <c:v>0.35801847187237618</c:v>
                </c:pt>
                <c:pt idx="1">
                  <c:v>4.1309823677581861E-2</c:v>
                </c:pt>
                <c:pt idx="2">
                  <c:v>0.47220822837951304</c:v>
                </c:pt>
                <c:pt idx="3">
                  <c:v>7.724601175482787E-2</c:v>
                </c:pt>
                <c:pt idx="4">
                  <c:v>1.8639798488664986E-2</c:v>
                </c:pt>
                <c:pt idx="5">
                  <c:v>5.7094878253568428E-3</c:v>
                </c:pt>
                <c:pt idx="6">
                  <c:v>2.686817800167926E-2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1A9-422B-B58B-12025DCF78F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EE-4211-A992-AEDFDB759E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EE-4211-A992-AEDFDB759E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EE-4211-A992-AEDFDB759E3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EE-4211-A992-AEDFDB759E3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1EE-4211-A992-AEDFDB759E3A}"/>
              </c:ext>
            </c:extLst>
          </c:dPt>
          <c:dLbls>
            <c:dLbl>
              <c:idx val="3"/>
              <c:layout>
                <c:manualLayout>
                  <c:x val="-9.1085271317829453E-2"/>
                  <c:y val="-0.1086218601493550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EE-4211-A992-AEDFDB759E3A}"/>
                </c:ext>
              </c:extLst>
            </c:dLbl>
            <c:dLbl>
              <c:idx val="4"/>
              <c:layout>
                <c:manualLayout>
                  <c:x val="3.875968992248062E-3"/>
                  <c:y val="-0.13849287169042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EE-4211-A992-AEDFDB759E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Sheet1!$A$1:$A$5</c:f>
              <c:strCache>
                <c:ptCount val="5"/>
                <c:pt idx="0">
                  <c:v>Drive Alone</c:v>
                </c:pt>
                <c:pt idx="1">
                  <c:v>Transit</c:v>
                </c:pt>
                <c:pt idx="2">
                  <c:v>Bike/Walk</c:v>
                </c:pt>
                <c:pt idx="3">
                  <c:v>Carpool/Vanpool</c:v>
                </c:pt>
                <c:pt idx="4">
                  <c:v>Telework/CWS</c:v>
                </c:pt>
              </c:strCache>
            </c:strRef>
          </c:cat>
          <c:val>
            <c:numRef>
              <c:f>Sheet1!$B$1:$B$5</c:f>
              <c:numCache>
                <c:formatCode>0%</c:formatCode>
                <c:ptCount val="5"/>
                <c:pt idx="0">
                  <c:v>0.43</c:v>
                </c:pt>
                <c:pt idx="1">
                  <c:v>0.41</c:v>
                </c:pt>
                <c:pt idx="2">
                  <c:v>0.1</c:v>
                </c:pt>
                <c:pt idx="3">
                  <c:v>0.06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EE-4211-A992-AEDFDB759E3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33829090497755"/>
          <c:y val="6.5542306824670729E-2"/>
          <c:w val="0.67801080480474474"/>
          <c:h val="0.82994621080203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Sheet1!$B$30</c:f>
              <c:strCache>
                <c:ptCount val="1"/>
                <c:pt idx="0">
                  <c:v>Auto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Sheet1!$A$31:$A$32</c:f>
              <c:numCache>
                <c:formatCode>General</c:formatCode>
                <c:ptCount val="2"/>
                <c:pt idx="0">
                  <c:v>2016</c:v>
                </c:pt>
                <c:pt idx="1">
                  <c:v>2030</c:v>
                </c:pt>
              </c:numCache>
            </c:numRef>
          </c:cat>
          <c:val>
            <c:numRef>
              <c:f>Sheet1!$B$31:$B$32</c:f>
              <c:numCache>
                <c:formatCode>_(* #,##0_);_(* \(#,##0\);_(* "-"??_);_(@_)</c:formatCode>
                <c:ptCount val="2"/>
                <c:pt idx="0">
                  <c:v>25311.96</c:v>
                </c:pt>
                <c:pt idx="1">
                  <c:v>28551.543333333335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74-41DF-BB69-A4B909F626EB}"/>
            </c:ext>
          </c:extLst>
        </c:ser>
        <c:ser>
          <c:idx val="1"/>
          <c:order val="1"/>
          <c:tx>
            <c:strRef>
              <c:f>Sheet1!$C$30</c:f>
              <c:strCache>
                <c:ptCount val="1"/>
                <c:pt idx="0">
                  <c:v>Non-Auto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Sheet1!$A$31:$A$32</c:f>
              <c:numCache>
                <c:formatCode>General</c:formatCode>
                <c:ptCount val="2"/>
                <c:pt idx="0">
                  <c:v>2016</c:v>
                </c:pt>
                <c:pt idx="1">
                  <c:v>2030</c:v>
                </c:pt>
              </c:numCache>
            </c:numRef>
          </c:cat>
          <c:val>
            <c:numRef>
              <c:f>Sheet1!$C$31:$C$32</c:f>
              <c:numCache>
                <c:formatCode>_(* #,##0_);_(* \(#,##0\);_(* "-"??_);_(@_)</c:formatCode>
                <c:ptCount val="2"/>
                <c:pt idx="0">
                  <c:v>23547.345319623968</c:v>
                </c:pt>
                <c:pt idx="1">
                  <c:v>36877.29603746361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74-41DF-BB69-A4B909F62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8267168"/>
        <c:axId val="498267496"/>
      </c:barChart>
      <c:catAx>
        <c:axId val="49826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267496"/>
        <c:crosses val="autoZero"/>
        <c:auto val="1"/>
        <c:lblAlgn val="ctr"/>
        <c:lblOffset val="100"/>
        <c:noMultiLvlLbl val="0"/>
      </c:catAx>
      <c:valAx>
        <c:axId val="498267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26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923163605591689"/>
          <c:y val="0.302506036139012"/>
          <c:w val="0.13652222554731597"/>
          <c:h val="0.293868110239452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7CA2A0-CDB1-4CF5-8835-3656D50CE5B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DB31E3-0795-4247-B79B-01AA24D0E031}">
      <dgm:prSet phldrT="[Text]" custT="1"/>
      <dgm:spPr/>
      <dgm:t>
        <a:bodyPr/>
        <a:lstStyle/>
        <a:p>
          <a:r>
            <a:rPr lang="en-US" sz="1600" b="1" dirty="0"/>
            <a:t>Design</a:t>
          </a:r>
        </a:p>
      </dgm:t>
    </dgm:pt>
    <dgm:pt modelId="{7D1387FE-D96D-41A8-A06A-164BA36B1CC6}" type="parTrans" cxnId="{44C98677-50AD-4047-A4ED-E534FA793524}">
      <dgm:prSet/>
      <dgm:spPr/>
      <dgm:t>
        <a:bodyPr/>
        <a:lstStyle/>
        <a:p>
          <a:endParaRPr lang="en-US" sz="4000" b="1"/>
        </a:p>
      </dgm:t>
    </dgm:pt>
    <dgm:pt modelId="{2B3A32E7-9594-43ED-9170-63C3BDBD9824}" type="sibTrans" cxnId="{44C98677-50AD-4047-A4ED-E534FA793524}">
      <dgm:prSet/>
      <dgm:spPr/>
      <dgm:t>
        <a:bodyPr/>
        <a:lstStyle/>
        <a:p>
          <a:endParaRPr lang="en-US" sz="4000" b="1"/>
        </a:p>
      </dgm:t>
    </dgm:pt>
    <dgm:pt modelId="{F147337B-B9D2-46D8-A4BE-EFE53B3A9EE8}">
      <dgm:prSet phldrT="[Text]" custT="1"/>
      <dgm:spPr/>
      <dgm:t>
        <a:bodyPr/>
        <a:lstStyle/>
        <a:p>
          <a:r>
            <a:rPr lang="en-US" sz="1600" b="1" dirty="0"/>
            <a:t>Public Input</a:t>
          </a:r>
        </a:p>
      </dgm:t>
    </dgm:pt>
    <dgm:pt modelId="{98E00915-A375-4EE0-B553-5118CA4A4F0F}" type="parTrans" cxnId="{F102E46A-5274-47A3-A7EB-075B2E75A277}">
      <dgm:prSet/>
      <dgm:spPr/>
      <dgm:t>
        <a:bodyPr/>
        <a:lstStyle/>
        <a:p>
          <a:endParaRPr lang="en-US" sz="4000" b="1"/>
        </a:p>
      </dgm:t>
    </dgm:pt>
    <dgm:pt modelId="{B26A070D-BC69-4ADE-B14B-74EA87BC808F}" type="sibTrans" cxnId="{F102E46A-5274-47A3-A7EB-075B2E75A277}">
      <dgm:prSet/>
      <dgm:spPr/>
      <dgm:t>
        <a:bodyPr/>
        <a:lstStyle/>
        <a:p>
          <a:endParaRPr lang="en-US" sz="4000" b="1"/>
        </a:p>
      </dgm:t>
    </dgm:pt>
    <dgm:pt modelId="{0219B15C-B5EF-4361-BC93-59490466A576}">
      <dgm:prSet phldrT="[Text]" custT="1"/>
      <dgm:spPr/>
      <dgm:t>
        <a:bodyPr/>
        <a:lstStyle/>
        <a:p>
          <a:r>
            <a:rPr lang="en-US" sz="1600" b="1" dirty="0"/>
            <a:t>Analysis</a:t>
          </a:r>
        </a:p>
      </dgm:t>
    </dgm:pt>
    <dgm:pt modelId="{25CF078E-47C5-4538-90B5-D29F64FAC478}" type="parTrans" cxnId="{FE006474-9431-484E-AED4-08987803CB1A}">
      <dgm:prSet/>
      <dgm:spPr/>
      <dgm:t>
        <a:bodyPr/>
        <a:lstStyle/>
        <a:p>
          <a:endParaRPr lang="en-US" sz="4000" b="1"/>
        </a:p>
      </dgm:t>
    </dgm:pt>
    <dgm:pt modelId="{D7C6B9A4-D9B4-4122-944E-C9B7CDAB45BB}" type="sibTrans" cxnId="{FE006474-9431-484E-AED4-08987803CB1A}">
      <dgm:prSet/>
      <dgm:spPr/>
      <dgm:t>
        <a:bodyPr/>
        <a:lstStyle/>
        <a:p>
          <a:endParaRPr lang="en-US" sz="4000" b="1"/>
        </a:p>
      </dgm:t>
    </dgm:pt>
    <dgm:pt modelId="{30324342-14FC-4757-BA4D-3A5DA1188C4C}" type="pres">
      <dgm:prSet presAssocID="{507CA2A0-CDB1-4CF5-8835-3656D50CE5B4}" presName="cycle" presStyleCnt="0">
        <dgm:presLayoutVars>
          <dgm:dir/>
          <dgm:resizeHandles val="exact"/>
        </dgm:presLayoutVars>
      </dgm:prSet>
      <dgm:spPr/>
    </dgm:pt>
    <dgm:pt modelId="{CC5ADDE5-3E75-4B7E-AB99-6BC47ED01BCC}" type="pres">
      <dgm:prSet presAssocID="{F9DB31E3-0795-4247-B79B-01AA24D0E031}" presName="dummy" presStyleCnt="0"/>
      <dgm:spPr/>
    </dgm:pt>
    <dgm:pt modelId="{A4B3C25F-6246-4D57-86DF-126C0061F752}" type="pres">
      <dgm:prSet presAssocID="{F9DB31E3-0795-4247-B79B-01AA24D0E031}" presName="node" presStyleLbl="revTx" presStyleIdx="0" presStyleCnt="3">
        <dgm:presLayoutVars>
          <dgm:bulletEnabled val="1"/>
        </dgm:presLayoutVars>
      </dgm:prSet>
      <dgm:spPr/>
    </dgm:pt>
    <dgm:pt modelId="{E8C7E649-3D2B-4555-9BC8-FCA9E8643179}" type="pres">
      <dgm:prSet presAssocID="{2B3A32E7-9594-43ED-9170-63C3BDBD9824}" presName="sibTrans" presStyleLbl="node1" presStyleIdx="0" presStyleCnt="3"/>
      <dgm:spPr/>
    </dgm:pt>
    <dgm:pt modelId="{9C5E36DE-B2A6-43FB-8C56-BD783FFFB9F4}" type="pres">
      <dgm:prSet presAssocID="{F147337B-B9D2-46D8-A4BE-EFE53B3A9EE8}" presName="dummy" presStyleCnt="0"/>
      <dgm:spPr/>
    </dgm:pt>
    <dgm:pt modelId="{E2B10293-02D6-499A-92CD-BA51FF10452D}" type="pres">
      <dgm:prSet presAssocID="{F147337B-B9D2-46D8-A4BE-EFE53B3A9EE8}" presName="node" presStyleLbl="revTx" presStyleIdx="1" presStyleCnt="3">
        <dgm:presLayoutVars>
          <dgm:bulletEnabled val="1"/>
        </dgm:presLayoutVars>
      </dgm:prSet>
      <dgm:spPr/>
    </dgm:pt>
    <dgm:pt modelId="{CAC47C2C-A36E-4D51-8C07-7BB2F3F1EF6D}" type="pres">
      <dgm:prSet presAssocID="{B26A070D-BC69-4ADE-B14B-74EA87BC808F}" presName="sibTrans" presStyleLbl="node1" presStyleIdx="1" presStyleCnt="3"/>
      <dgm:spPr/>
    </dgm:pt>
    <dgm:pt modelId="{593AC9FF-8956-4644-813D-AD4BA8F6C435}" type="pres">
      <dgm:prSet presAssocID="{0219B15C-B5EF-4361-BC93-59490466A576}" presName="dummy" presStyleCnt="0"/>
      <dgm:spPr/>
    </dgm:pt>
    <dgm:pt modelId="{C34700B9-951D-427F-AC6C-8B1DF7828D40}" type="pres">
      <dgm:prSet presAssocID="{0219B15C-B5EF-4361-BC93-59490466A576}" presName="node" presStyleLbl="revTx" presStyleIdx="2" presStyleCnt="3">
        <dgm:presLayoutVars>
          <dgm:bulletEnabled val="1"/>
        </dgm:presLayoutVars>
      </dgm:prSet>
      <dgm:spPr/>
    </dgm:pt>
    <dgm:pt modelId="{962DACBF-6F7F-437A-BAF3-8271C6BD3883}" type="pres">
      <dgm:prSet presAssocID="{D7C6B9A4-D9B4-4122-944E-C9B7CDAB45BB}" presName="sibTrans" presStyleLbl="node1" presStyleIdx="2" presStyleCnt="3" custLinFactNeighborY="4312"/>
      <dgm:spPr/>
    </dgm:pt>
  </dgm:ptLst>
  <dgm:cxnLst>
    <dgm:cxn modelId="{CCD34E15-A6D3-4A39-BB06-04B4B910175B}" type="presOf" srcId="{F147337B-B9D2-46D8-A4BE-EFE53B3A9EE8}" destId="{E2B10293-02D6-499A-92CD-BA51FF10452D}" srcOrd="0" destOrd="0" presId="urn:microsoft.com/office/officeart/2005/8/layout/cycle1"/>
    <dgm:cxn modelId="{DF49D739-F37D-490E-9548-62037E108395}" type="presOf" srcId="{2B3A32E7-9594-43ED-9170-63C3BDBD9824}" destId="{E8C7E649-3D2B-4555-9BC8-FCA9E8643179}" srcOrd="0" destOrd="0" presId="urn:microsoft.com/office/officeart/2005/8/layout/cycle1"/>
    <dgm:cxn modelId="{74DB9E5B-6FCE-4D69-BBAE-00F450C5C380}" type="presOf" srcId="{F9DB31E3-0795-4247-B79B-01AA24D0E031}" destId="{A4B3C25F-6246-4D57-86DF-126C0061F752}" srcOrd="0" destOrd="0" presId="urn:microsoft.com/office/officeart/2005/8/layout/cycle1"/>
    <dgm:cxn modelId="{F102E46A-5274-47A3-A7EB-075B2E75A277}" srcId="{507CA2A0-CDB1-4CF5-8835-3656D50CE5B4}" destId="{F147337B-B9D2-46D8-A4BE-EFE53B3A9EE8}" srcOrd="1" destOrd="0" parTransId="{98E00915-A375-4EE0-B553-5118CA4A4F0F}" sibTransId="{B26A070D-BC69-4ADE-B14B-74EA87BC808F}"/>
    <dgm:cxn modelId="{FE006474-9431-484E-AED4-08987803CB1A}" srcId="{507CA2A0-CDB1-4CF5-8835-3656D50CE5B4}" destId="{0219B15C-B5EF-4361-BC93-59490466A576}" srcOrd="2" destOrd="0" parTransId="{25CF078E-47C5-4538-90B5-D29F64FAC478}" sibTransId="{D7C6B9A4-D9B4-4122-944E-C9B7CDAB45BB}"/>
    <dgm:cxn modelId="{44C98677-50AD-4047-A4ED-E534FA793524}" srcId="{507CA2A0-CDB1-4CF5-8835-3656D50CE5B4}" destId="{F9DB31E3-0795-4247-B79B-01AA24D0E031}" srcOrd="0" destOrd="0" parTransId="{7D1387FE-D96D-41A8-A06A-164BA36B1CC6}" sibTransId="{2B3A32E7-9594-43ED-9170-63C3BDBD9824}"/>
    <dgm:cxn modelId="{4722FB80-40FA-4564-8DA8-7CFE80B7C83D}" type="presOf" srcId="{D7C6B9A4-D9B4-4122-944E-C9B7CDAB45BB}" destId="{962DACBF-6F7F-437A-BAF3-8271C6BD3883}" srcOrd="0" destOrd="0" presId="urn:microsoft.com/office/officeart/2005/8/layout/cycle1"/>
    <dgm:cxn modelId="{228B9FCA-43F8-4E5C-8E5F-F20DCDA49901}" type="presOf" srcId="{507CA2A0-CDB1-4CF5-8835-3656D50CE5B4}" destId="{30324342-14FC-4757-BA4D-3A5DA1188C4C}" srcOrd="0" destOrd="0" presId="urn:microsoft.com/office/officeart/2005/8/layout/cycle1"/>
    <dgm:cxn modelId="{8CD96ED3-D5F7-489C-921C-50331FF46099}" type="presOf" srcId="{0219B15C-B5EF-4361-BC93-59490466A576}" destId="{C34700B9-951D-427F-AC6C-8B1DF7828D40}" srcOrd="0" destOrd="0" presId="urn:microsoft.com/office/officeart/2005/8/layout/cycle1"/>
    <dgm:cxn modelId="{B15032DD-A36F-4F34-819E-01F10FBC8F57}" type="presOf" srcId="{B26A070D-BC69-4ADE-B14B-74EA87BC808F}" destId="{CAC47C2C-A36E-4D51-8C07-7BB2F3F1EF6D}" srcOrd="0" destOrd="0" presId="urn:microsoft.com/office/officeart/2005/8/layout/cycle1"/>
    <dgm:cxn modelId="{042AC17E-90F8-4A62-8B49-0EB537C99CE8}" type="presParOf" srcId="{30324342-14FC-4757-BA4D-3A5DA1188C4C}" destId="{CC5ADDE5-3E75-4B7E-AB99-6BC47ED01BCC}" srcOrd="0" destOrd="0" presId="urn:microsoft.com/office/officeart/2005/8/layout/cycle1"/>
    <dgm:cxn modelId="{6371B7D0-CB41-4062-A132-F8114D0D442D}" type="presParOf" srcId="{30324342-14FC-4757-BA4D-3A5DA1188C4C}" destId="{A4B3C25F-6246-4D57-86DF-126C0061F752}" srcOrd="1" destOrd="0" presId="urn:microsoft.com/office/officeart/2005/8/layout/cycle1"/>
    <dgm:cxn modelId="{0EBFE9B9-4255-450D-B9EF-6C6802026E75}" type="presParOf" srcId="{30324342-14FC-4757-BA4D-3A5DA1188C4C}" destId="{E8C7E649-3D2B-4555-9BC8-FCA9E8643179}" srcOrd="2" destOrd="0" presId="urn:microsoft.com/office/officeart/2005/8/layout/cycle1"/>
    <dgm:cxn modelId="{9C469B97-D749-4676-8056-9D6719D4B5EF}" type="presParOf" srcId="{30324342-14FC-4757-BA4D-3A5DA1188C4C}" destId="{9C5E36DE-B2A6-43FB-8C56-BD783FFFB9F4}" srcOrd="3" destOrd="0" presId="urn:microsoft.com/office/officeart/2005/8/layout/cycle1"/>
    <dgm:cxn modelId="{ABFD90FB-8600-493D-A016-D1361B493C9B}" type="presParOf" srcId="{30324342-14FC-4757-BA4D-3A5DA1188C4C}" destId="{E2B10293-02D6-499A-92CD-BA51FF10452D}" srcOrd="4" destOrd="0" presId="urn:microsoft.com/office/officeart/2005/8/layout/cycle1"/>
    <dgm:cxn modelId="{B0973A90-D5E4-49AF-B343-A760DF383BA8}" type="presParOf" srcId="{30324342-14FC-4757-BA4D-3A5DA1188C4C}" destId="{CAC47C2C-A36E-4D51-8C07-7BB2F3F1EF6D}" srcOrd="5" destOrd="0" presId="urn:microsoft.com/office/officeart/2005/8/layout/cycle1"/>
    <dgm:cxn modelId="{185D285C-44E3-4F52-BF56-41D98297F7DF}" type="presParOf" srcId="{30324342-14FC-4757-BA4D-3A5DA1188C4C}" destId="{593AC9FF-8956-4644-813D-AD4BA8F6C435}" srcOrd="6" destOrd="0" presId="urn:microsoft.com/office/officeart/2005/8/layout/cycle1"/>
    <dgm:cxn modelId="{E41521CD-173B-4FD8-8033-E692861E6C21}" type="presParOf" srcId="{30324342-14FC-4757-BA4D-3A5DA1188C4C}" destId="{C34700B9-951D-427F-AC6C-8B1DF7828D40}" srcOrd="7" destOrd="0" presId="urn:microsoft.com/office/officeart/2005/8/layout/cycle1"/>
    <dgm:cxn modelId="{C5EA4489-65F8-4B92-BDBE-FAB8813CFF4A}" type="presParOf" srcId="{30324342-14FC-4757-BA4D-3A5DA1188C4C}" destId="{962DACBF-6F7F-437A-BAF3-8271C6BD3883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7F9DEA-74BA-4F95-83E7-EE2ACC6E550A}" type="doc">
      <dgm:prSet loTypeId="urn:microsoft.com/office/officeart/2005/8/layout/chart3" loCatId="relationship" qsTypeId="urn:microsoft.com/office/officeart/2005/8/quickstyle/simple1" qsCatId="simple" csTypeId="urn:microsoft.com/office/officeart/2005/8/colors/colorful3" csCatId="colorful" phldr="1"/>
      <dgm:spPr/>
    </dgm:pt>
    <dgm:pt modelId="{B1E79BCC-83B8-4A98-9C02-DA12E1BBCB5D}">
      <dgm:prSet/>
      <dgm:spPr/>
      <dgm:t>
        <a:bodyPr/>
        <a:lstStyle/>
        <a:p>
          <a:endParaRPr lang="en-US" dirty="0"/>
        </a:p>
      </dgm:t>
    </dgm:pt>
    <dgm:pt modelId="{B8546F02-27EB-4D7D-B28E-8AC8DCCCA353}" type="parTrans" cxnId="{D9D014F5-8110-4B60-93D1-F02C73E6B1C4}">
      <dgm:prSet/>
      <dgm:spPr/>
      <dgm:t>
        <a:bodyPr/>
        <a:lstStyle/>
        <a:p>
          <a:endParaRPr lang="en-US"/>
        </a:p>
      </dgm:t>
    </dgm:pt>
    <dgm:pt modelId="{3489DFFF-B48C-4099-BAB3-8B441C0119F7}" type="sibTrans" cxnId="{D9D014F5-8110-4B60-93D1-F02C73E6B1C4}">
      <dgm:prSet/>
      <dgm:spPr/>
      <dgm:t>
        <a:bodyPr/>
        <a:lstStyle/>
        <a:p>
          <a:endParaRPr lang="en-US"/>
        </a:p>
      </dgm:t>
    </dgm:pt>
    <dgm:pt modelId="{57AD033C-C1E9-4ED6-B5C0-1700AF427F51}">
      <dgm:prSet/>
      <dgm:spPr/>
      <dgm:t>
        <a:bodyPr/>
        <a:lstStyle/>
        <a:p>
          <a:endParaRPr lang="en-US" dirty="0"/>
        </a:p>
      </dgm:t>
    </dgm:pt>
    <dgm:pt modelId="{C19ED292-24AF-48E7-97C8-3FE7EF28B0FB}" type="parTrans" cxnId="{D8FA664B-1CEE-467E-A959-22AE74D8AC1E}">
      <dgm:prSet/>
      <dgm:spPr/>
      <dgm:t>
        <a:bodyPr/>
        <a:lstStyle/>
        <a:p>
          <a:endParaRPr lang="en-US"/>
        </a:p>
      </dgm:t>
    </dgm:pt>
    <dgm:pt modelId="{12E8DFCE-BEB0-4819-96B5-79517A6DADDE}" type="sibTrans" cxnId="{D8FA664B-1CEE-467E-A959-22AE74D8AC1E}">
      <dgm:prSet/>
      <dgm:spPr/>
      <dgm:t>
        <a:bodyPr/>
        <a:lstStyle/>
        <a:p>
          <a:endParaRPr lang="en-US"/>
        </a:p>
      </dgm:t>
    </dgm:pt>
    <dgm:pt modelId="{D5AD662B-6DBF-459E-ABE6-ACC1159B2F1B}">
      <dgm:prSet/>
      <dgm:spPr/>
      <dgm:t>
        <a:bodyPr/>
        <a:lstStyle/>
        <a:p>
          <a:endParaRPr lang="en-US" dirty="0"/>
        </a:p>
      </dgm:t>
    </dgm:pt>
    <dgm:pt modelId="{F7948755-1D98-4E60-B69D-1FAA77CED840}" type="parTrans" cxnId="{0CE5D7D6-0F0D-48AB-88C2-800E64426E91}">
      <dgm:prSet/>
      <dgm:spPr/>
      <dgm:t>
        <a:bodyPr/>
        <a:lstStyle/>
        <a:p>
          <a:endParaRPr lang="en-US"/>
        </a:p>
      </dgm:t>
    </dgm:pt>
    <dgm:pt modelId="{F472F240-A344-4088-B69C-3EFB16C0F7BF}" type="sibTrans" cxnId="{0CE5D7D6-0F0D-48AB-88C2-800E64426E91}">
      <dgm:prSet/>
      <dgm:spPr/>
      <dgm:t>
        <a:bodyPr/>
        <a:lstStyle/>
        <a:p>
          <a:endParaRPr lang="en-US"/>
        </a:p>
      </dgm:t>
    </dgm:pt>
    <dgm:pt modelId="{F123FED0-8E44-4F90-98ED-DD3A1D83F5EF}">
      <dgm:prSet/>
      <dgm:spPr/>
      <dgm:t>
        <a:bodyPr/>
        <a:lstStyle/>
        <a:p>
          <a:endParaRPr lang="en-US" dirty="0"/>
        </a:p>
      </dgm:t>
    </dgm:pt>
    <dgm:pt modelId="{4A2640F4-ABDE-41D6-A33A-C7816AF388E9}" type="parTrans" cxnId="{34CBC6E6-2191-4052-8512-EE71EED6EB95}">
      <dgm:prSet/>
      <dgm:spPr/>
      <dgm:t>
        <a:bodyPr/>
        <a:lstStyle/>
        <a:p>
          <a:endParaRPr lang="en-US"/>
        </a:p>
      </dgm:t>
    </dgm:pt>
    <dgm:pt modelId="{F336CBB9-4D0D-42C7-85E6-CBDF74FFE1E1}" type="sibTrans" cxnId="{34CBC6E6-2191-4052-8512-EE71EED6EB95}">
      <dgm:prSet/>
      <dgm:spPr/>
      <dgm:t>
        <a:bodyPr/>
        <a:lstStyle/>
        <a:p>
          <a:endParaRPr lang="en-US"/>
        </a:p>
      </dgm:t>
    </dgm:pt>
    <dgm:pt modelId="{B586D803-7423-4832-8E61-1AE590A8D940}">
      <dgm:prSet/>
      <dgm:spPr/>
      <dgm:t>
        <a:bodyPr/>
        <a:lstStyle/>
        <a:p>
          <a:endParaRPr lang="en-US" dirty="0"/>
        </a:p>
      </dgm:t>
    </dgm:pt>
    <dgm:pt modelId="{1CAFE32F-D9EB-4590-A6FB-D6A46EE8CFDB}" type="parTrans" cxnId="{EF3B3DF3-2EDD-41E5-A7A7-507521808F9E}">
      <dgm:prSet/>
      <dgm:spPr/>
      <dgm:t>
        <a:bodyPr/>
        <a:lstStyle/>
        <a:p>
          <a:endParaRPr lang="en-US"/>
        </a:p>
      </dgm:t>
    </dgm:pt>
    <dgm:pt modelId="{814522A6-7FDC-4AC3-B8D6-6AE178177240}" type="sibTrans" cxnId="{EF3B3DF3-2EDD-41E5-A7A7-507521808F9E}">
      <dgm:prSet/>
      <dgm:spPr/>
      <dgm:t>
        <a:bodyPr/>
        <a:lstStyle/>
        <a:p>
          <a:endParaRPr lang="en-US"/>
        </a:p>
      </dgm:t>
    </dgm:pt>
    <dgm:pt modelId="{66C7F9B0-6639-4555-9308-B1B6E806A7A2}">
      <dgm:prSet/>
      <dgm:spPr/>
      <dgm:t>
        <a:bodyPr/>
        <a:lstStyle/>
        <a:p>
          <a:endParaRPr lang="en-US" dirty="0"/>
        </a:p>
      </dgm:t>
    </dgm:pt>
    <dgm:pt modelId="{BC5EDDA5-79C2-4924-9866-D3AC5BD39A93}" type="parTrans" cxnId="{A00B5C42-E275-4DBF-9E1F-8E913D307465}">
      <dgm:prSet/>
      <dgm:spPr/>
      <dgm:t>
        <a:bodyPr/>
        <a:lstStyle/>
        <a:p>
          <a:endParaRPr lang="en-US"/>
        </a:p>
      </dgm:t>
    </dgm:pt>
    <dgm:pt modelId="{A2A1505F-6F3B-4EB0-8635-C9BD715061E5}" type="sibTrans" cxnId="{A00B5C42-E275-4DBF-9E1F-8E913D307465}">
      <dgm:prSet/>
      <dgm:spPr/>
      <dgm:t>
        <a:bodyPr/>
        <a:lstStyle/>
        <a:p>
          <a:endParaRPr lang="en-US"/>
        </a:p>
      </dgm:t>
    </dgm:pt>
    <dgm:pt modelId="{C8C4DFE0-9C7B-41C2-B65F-2B471A0FC62E}">
      <dgm:prSet/>
      <dgm:spPr/>
      <dgm:t>
        <a:bodyPr/>
        <a:lstStyle/>
        <a:p>
          <a:endParaRPr lang="en-US" dirty="0"/>
        </a:p>
      </dgm:t>
    </dgm:pt>
    <dgm:pt modelId="{0668AA6E-9DFF-4A79-AD06-D27EBD0327C3}" type="parTrans" cxnId="{4FBA39A7-0A16-4B1E-87F9-3B324B161582}">
      <dgm:prSet/>
      <dgm:spPr/>
      <dgm:t>
        <a:bodyPr/>
        <a:lstStyle/>
        <a:p>
          <a:endParaRPr lang="en-US"/>
        </a:p>
      </dgm:t>
    </dgm:pt>
    <dgm:pt modelId="{24CC8582-B64D-49C5-937C-D3D2173D047E}" type="sibTrans" cxnId="{4FBA39A7-0A16-4B1E-87F9-3B324B161582}">
      <dgm:prSet/>
      <dgm:spPr/>
      <dgm:t>
        <a:bodyPr/>
        <a:lstStyle/>
        <a:p>
          <a:endParaRPr lang="en-US"/>
        </a:p>
      </dgm:t>
    </dgm:pt>
    <dgm:pt modelId="{CC4FE4BC-B05C-4029-AB08-7119B35022F8}" type="pres">
      <dgm:prSet presAssocID="{B47F9DEA-74BA-4F95-83E7-EE2ACC6E550A}" presName="compositeShape" presStyleCnt="0">
        <dgm:presLayoutVars>
          <dgm:chMax val="7"/>
          <dgm:dir/>
          <dgm:resizeHandles val="exact"/>
        </dgm:presLayoutVars>
      </dgm:prSet>
      <dgm:spPr/>
    </dgm:pt>
    <dgm:pt modelId="{97BD92E1-3FE1-4B18-B7D8-3D71E9A7EDA3}" type="pres">
      <dgm:prSet presAssocID="{B47F9DEA-74BA-4F95-83E7-EE2ACC6E550A}" presName="wedge1" presStyleLbl="node1" presStyleIdx="0" presStyleCnt="7" custLinFactNeighborX="-3083" custLinFactNeighborY="5065"/>
      <dgm:spPr/>
    </dgm:pt>
    <dgm:pt modelId="{9ACD9F6C-2FD1-456E-9240-0E1EB24BC78E}" type="pres">
      <dgm:prSet presAssocID="{B47F9DEA-74BA-4F95-83E7-EE2ACC6E550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99CA2ECC-66D9-44F3-B907-15BCDCEC29AB}" type="pres">
      <dgm:prSet presAssocID="{B47F9DEA-74BA-4F95-83E7-EE2ACC6E550A}" presName="wedge2" presStyleLbl="node1" presStyleIdx="1" presStyleCnt="7"/>
      <dgm:spPr/>
    </dgm:pt>
    <dgm:pt modelId="{DBAA9242-25F4-476B-9731-E819BC187AD2}" type="pres">
      <dgm:prSet presAssocID="{B47F9DEA-74BA-4F95-83E7-EE2ACC6E550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F59122B8-D534-4F8C-93F1-7DA81D2F817A}" type="pres">
      <dgm:prSet presAssocID="{B47F9DEA-74BA-4F95-83E7-EE2ACC6E550A}" presName="wedge3" presStyleLbl="node1" presStyleIdx="2" presStyleCnt="7"/>
      <dgm:spPr/>
    </dgm:pt>
    <dgm:pt modelId="{1BDE0EB9-BDBB-47D5-A95C-C3BC1FDF6893}" type="pres">
      <dgm:prSet presAssocID="{B47F9DEA-74BA-4F95-83E7-EE2ACC6E550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9895FF0B-168C-4A84-AB01-E14469EB17DF}" type="pres">
      <dgm:prSet presAssocID="{B47F9DEA-74BA-4F95-83E7-EE2ACC6E550A}" presName="wedge4" presStyleLbl="node1" presStyleIdx="3" presStyleCnt="7"/>
      <dgm:spPr/>
    </dgm:pt>
    <dgm:pt modelId="{2AD93901-4108-4F06-BDDB-0F78B74A47A2}" type="pres">
      <dgm:prSet presAssocID="{B47F9DEA-74BA-4F95-83E7-EE2ACC6E550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8E46A577-7235-4514-BCDC-F291A3825F0E}" type="pres">
      <dgm:prSet presAssocID="{B47F9DEA-74BA-4F95-83E7-EE2ACC6E550A}" presName="wedge5" presStyleLbl="node1" presStyleIdx="4" presStyleCnt="7"/>
      <dgm:spPr/>
    </dgm:pt>
    <dgm:pt modelId="{364DCA49-3378-4E98-A8ED-673E8A5D2A22}" type="pres">
      <dgm:prSet presAssocID="{B47F9DEA-74BA-4F95-83E7-EE2ACC6E550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B569FC2A-6D18-40D5-9E5B-BA69055A4DAD}" type="pres">
      <dgm:prSet presAssocID="{B47F9DEA-74BA-4F95-83E7-EE2ACC6E550A}" presName="wedge6" presStyleLbl="node1" presStyleIdx="5" presStyleCnt="7"/>
      <dgm:spPr/>
    </dgm:pt>
    <dgm:pt modelId="{E0C7E8CE-2A72-450B-8184-847CFFA05FF3}" type="pres">
      <dgm:prSet presAssocID="{B47F9DEA-74BA-4F95-83E7-EE2ACC6E550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37A435FF-B75D-416B-8DA2-11B57CCBF170}" type="pres">
      <dgm:prSet presAssocID="{B47F9DEA-74BA-4F95-83E7-EE2ACC6E550A}" presName="wedge7" presStyleLbl="node1" presStyleIdx="6" presStyleCnt="7"/>
      <dgm:spPr/>
    </dgm:pt>
    <dgm:pt modelId="{7094BB09-1ED2-4ACF-B89E-AFFBDC6D1636}" type="pres">
      <dgm:prSet presAssocID="{B47F9DEA-74BA-4F95-83E7-EE2ACC6E550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EC7DB523-45AB-465A-AB3C-FAB309052F88}" type="presOf" srcId="{B47F9DEA-74BA-4F95-83E7-EE2ACC6E550A}" destId="{CC4FE4BC-B05C-4029-AB08-7119B35022F8}" srcOrd="0" destOrd="0" presId="urn:microsoft.com/office/officeart/2005/8/layout/chart3"/>
    <dgm:cxn modelId="{F8B5D729-8025-437F-AE0B-82B06605C456}" type="presOf" srcId="{B586D803-7423-4832-8E61-1AE590A8D940}" destId="{364DCA49-3378-4E98-A8ED-673E8A5D2A22}" srcOrd="1" destOrd="0" presId="urn:microsoft.com/office/officeart/2005/8/layout/chart3"/>
    <dgm:cxn modelId="{1EE55039-3EC2-4312-815C-57B9ACC7E96C}" type="presOf" srcId="{D5AD662B-6DBF-459E-ABE6-ACC1159B2F1B}" destId="{1BDE0EB9-BDBB-47D5-A95C-C3BC1FDF6893}" srcOrd="1" destOrd="0" presId="urn:microsoft.com/office/officeart/2005/8/layout/chart3"/>
    <dgm:cxn modelId="{0493FA3B-40D0-4B9D-8DC4-73ABDF801355}" type="presOf" srcId="{B1E79BCC-83B8-4A98-9C02-DA12E1BBCB5D}" destId="{97BD92E1-3FE1-4B18-B7D8-3D71E9A7EDA3}" srcOrd="0" destOrd="0" presId="urn:microsoft.com/office/officeart/2005/8/layout/chart3"/>
    <dgm:cxn modelId="{9E5EA25F-729D-4DB0-80FA-CAB36DB171D4}" type="presOf" srcId="{F123FED0-8E44-4F90-98ED-DD3A1D83F5EF}" destId="{2AD93901-4108-4F06-BDDB-0F78B74A47A2}" srcOrd="1" destOrd="0" presId="urn:microsoft.com/office/officeart/2005/8/layout/chart3"/>
    <dgm:cxn modelId="{A00B5C42-E275-4DBF-9E1F-8E913D307465}" srcId="{B47F9DEA-74BA-4F95-83E7-EE2ACC6E550A}" destId="{66C7F9B0-6639-4555-9308-B1B6E806A7A2}" srcOrd="5" destOrd="0" parTransId="{BC5EDDA5-79C2-4924-9866-D3AC5BD39A93}" sibTransId="{A2A1505F-6F3B-4EB0-8635-C9BD715061E5}"/>
    <dgm:cxn modelId="{11977262-5B46-4DBA-A03A-42C15F2D3DD4}" type="presOf" srcId="{57AD033C-C1E9-4ED6-B5C0-1700AF427F51}" destId="{DBAA9242-25F4-476B-9731-E819BC187AD2}" srcOrd="1" destOrd="0" presId="urn:microsoft.com/office/officeart/2005/8/layout/chart3"/>
    <dgm:cxn modelId="{E40CAA45-052D-4375-815E-82522EDD965E}" type="presOf" srcId="{B1E79BCC-83B8-4A98-9C02-DA12E1BBCB5D}" destId="{9ACD9F6C-2FD1-456E-9240-0E1EB24BC78E}" srcOrd="1" destOrd="0" presId="urn:microsoft.com/office/officeart/2005/8/layout/chart3"/>
    <dgm:cxn modelId="{D8FA664B-1CEE-467E-A959-22AE74D8AC1E}" srcId="{B47F9DEA-74BA-4F95-83E7-EE2ACC6E550A}" destId="{57AD033C-C1E9-4ED6-B5C0-1700AF427F51}" srcOrd="1" destOrd="0" parTransId="{C19ED292-24AF-48E7-97C8-3FE7EF28B0FB}" sibTransId="{12E8DFCE-BEB0-4819-96B5-79517A6DADDE}"/>
    <dgm:cxn modelId="{CFEA1677-61C8-47A2-B3A9-80ED9229037A}" type="presOf" srcId="{66C7F9B0-6639-4555-9308-B1B6E806A7A2}" destId="{B569FC2A-6D18-40D5-9E5B-BA69055A4DAD}" srcOrd="0" destOrd="0" presId="urn:microsoft.com/office/officeart/2005/8/layout/chart3"/>
    <dgm:cxn modelId="{91514898-ADA0-4739-A428-0FEF8D347489}" type="presOf" srcId="{66C7F9B0-6639-4555-9308-B1B6E806A7A2}" destId="{E0C7E8CE-2A72-450B-8184-847CFFA05FF3}" srcOrd="1" destOrd="0" presId="urn:microsoft.com/office/officeart/2005/8/layout/chart3"/>
    <dgm:cxn modelId="{4FBA39A7-0A16-4B1E-87F9-3B324B161582}" srcId="{B47F9DEA-74BA-4F95-83E7-EE2ACC6E550A}" destId="{C8C4DFE0-9C7B-41C2-B65F-2B471A0FC62E}" srcOrd="6" destOrd="0" parTransId="{0668AA6E-9DFF-4A79-AD06-D27EBD0327C3}" sibTransId="{24CC8582-B64D-49C5-937C-D3D2173D047E}"/>
    <dgm:cxn modelId="{ED9781B5-D167-4987-AE53-976DF6D000B1}" type="presOf" srcId="{C8C4DFE0-9C7B-41C2-B65F-2B471A0FC62E}" destId="{7094BB09-1ED2-4ACF-B89E-AFFBDC6D1636}" srcOrd="1" destOrd="0" presId="urn:microsoft.com/office/officeart/2005/8/layout/chart3"/>
    <dgm:cxn modelId="{0CE5D7D6-0F0D-48AB-88C2-800E64426E91}" srcId="{B47F9DEA-74BA-4F95-83E7-EE2ACC6E550A}" destId="{D5AD662B-6DBF-459E-ABE6-ACC1159B2F1B}" srcOrd="2" destOrd="0" parTransId="{F7948755-1D98-4E60-B69D-1FAA77CED840}" sibTransId="{F472F240-A344-4088-B69C-3EFB16C0F7BF}"/>
    <dgm:cxn modelId="{2FD1A2E0-097E-471E-AE19-2AE91C60A8CD}" type="presOf" srcId="{F123FED0-8E44-4F90-98ED-DD3A1D83F5EF}" destId="{9895FF0B-168C-4A84-AB01-E14469EB17DF}" srcOrd="0" destOrd="0" presId="urn:microsoft.com/office/officeart/2005/8/layout/chart3"/>
    <dgm:cxn modelId="{8763ABE4-3AB7-4FAC-99E1-A490EA967326}" type="presOf" srcId="{D5AD662B-6DBF-459E-ABE6-ACC1159B2F1B}" destId="{F59122B8-D534-4F8C-93F1-7DA81D2F817A}" srcOrd="0" destOrd="0" presId="urn:microsoft.com/office/officeart/2005/8/layout/chart3"/>
    <dgm:cxn modelId="{34CBC6E6-2191-4052-8512-EE71EED6EB95}" srcId="{B47F9DEA-74BA-4F95-83E7-EE2ACC6E550A}" destId="{F123FED0-8E44-4F90-98ED-DD3A1D83F5EF}" srcOrd="3" destOrd="0" parTransId="{4A2640F4-ABDE-41D6-A33A-C7816AF388E9}" sibTransId="{F336CBB9-4D0D-42C7-85E6-CBDF74FFE1E1}"/>
    <dgm:cxn modelId="{FACF2DF0-D61B-4EC3-BF88-223F261F5A53}" type="presOf" srcId="{57AD033C-C1E9-4ED6-B5C0-1700AF427F51}" destId="{99CA2ECC-66D9-44F3-B907-15BCDCEC29AB}" srcOrd="0" destOrd="0" presId="urn:microsoft.com/office/officeart/2005/8/layout/chart3"/>
    <dgm:cxn modelId="{EF3B3DF3-2EDD-41E5-A7A7-507521808F9E}" srcId="{B47F9DEA-74BA-4F95-83E7-EE2ACC6E550A}" destId="{B586D803-7423-4832-8E61-1AE590A8D940}" srcOrd="4" destOrd="0" parTransId="{1CAFE32F-D9EB-4590-A6FB-D6A46EE8CFDB}" sibTransId="{814522A6-7FDC-4AC3-B8D6-6AE178177240}"/>
    <dgm:cxn modelId="{D9D014F5-8110-4B60-93D1-F02C73E6B1C4}" srcId="{B47F9DEA-74BA-4F95-83E7-EE2ACC6E550A}" destId="{B1E79BCC-83B8-4A98-9C02-DA12E1BBCB5D}" srcOrd="0" destOrd="0" parTransId="{B8546F02-27EB-4D7D-B28E-8AC8DCCCA353}" sibTransId="{3489DFFF-B48C-4099-BAB3-8B441C0119F7}"/>
    <dgm:cxn modelId="{FC2961F7-2C4A-4125-A470-4765799E094A}" type="presOf" srcId="{C8C4DFE0-9C7B-41C2-B65F-2B471A0FC62E}" destId="{37A435FF-B75D-416B-8DA2-11B57CCBF170}" srcOrd="0" destOrd="0" presId="urn:microsoft.com/office/officeart/2005/8/layout/chart3"/>
    <dgm:cxn modelId="{FA5950FA-1405-41AE-8261-60B3D03AA93D}" type="presOf" srcId="{B586D803-7423-4832-8E61-1AE590A8D940}" destId="{8E46A577-7235-4514-BCDC-F291A3825F0E}" srcOrd="0" destOrd="0" presId="urn:microsoft.com/office/officeart/2005/8/layout/chart3"/>
    <dgm:cxn modelId="{45D42CB8-35E6-4A85-97D0-18F23357B69F}" type="presParOf" srcId="{CC4FE4BC-B05C-4029-AB08-7119B35022F8}" destId="{97BD92E1-3FE1-4B18-B7D8-3D71E9A7EDA3}" srcOrd="0" destOrd="0" presId="urn:microsoft.com/office/officeart/2005/8/layout/chart3"/>
    <dgm:cxn modelId="{D73CC571-9E20-4A24-A40B-08AA3B746925}" type="presParOf" srcId="{CC4FE4BC-B05C-4029-AB08-7119B35022F8}" destId="{9ACD9F6C-2FD1-456E-9240-0E1EB24BC78E}" srcOrd="1" destOrd="0" presId="urn:microsoft.com/office/officeart/2005/8/layout/chart3"/>
    <dgm:cxn modelId="{E830FCFF-D423-42DE-B11C-3C9B5496027A}" type="presParOf" srcId="{CC4FE4BC-B05C-4029-AB08-7119B35022F8}" destId="{99CA2ECC-66D9-44F3-B907-15BCDCEC29AB}" srcOrd="2" destOrd="0" presId="urn:microsoft.com/office/officeart/2005/8/layout/chart3"/>
    <dgm:cxn modelId="{307F0AFA-9A82-4546-A4A7-49CF8FD01224}" type="presParOf" srcId="{CC4FE4BC-B05C-4029-AB08-7119B35022F8}" destId="{DBAA9242-25F4-476B-9731-E819BC187AD2}" srcOrd="3" destOrd="0" presId="urn:microsoft.com/office/officeart/2005/8/layout/chart3"/>
    <dgm:cxn modelId="{E92B2D03-57BD-4347-A7C5-038B9B2C5A90}" type="presParOf" srcId="{CC4FE4BC-B05C-4029-AB08-7119B35022F8}" destId="{F59122B8-D534-4F8C-93F1-7DA81D2F817A}" srcOrd="4" destOrd="0" presId="urn:microsoft.com/office/officeart/2005/8/layout/chart3"/>
    <dgm:cxn modelId="{6D7083A1-B513-477D-84F4-E7D1381187C5}" type="presParOf" srcId="{CC4FE4BC-B05C-4029-AB08-7119B35022F8}" destId="{1BDE0EB9-BDBB-47D5-A95C-C3BC1FDF6893}" srcOrd="5" destOrd="0" presId="urn:microsoft.com/office/officeart/2005/8/layout/chart3"/>
    <dgm:cxn modelId="{5C34D7DD-22BF-4E78-BDED-95413D97075E}" type="presParOf" srcId="{CC4FE4BC-B05C-4029-AB08-7119B35022F8}" destId="{9895FF0B-168C-4A84-AB01-E14469EB17DF}" srcOrd="6" destOrd="0" presId="urn:microsoft.com/office/officeart/2005/8/layout/chart3"/>
    <dgm:cxn modelId="{227835C4-925E-416D-806A-C173D39689E9}" type="presParOf" srcId="{CC4FE4BC-B05C-4029-AB08-7119B35022F8}" destId="{2AD93901-4108-4F06-BDDB-0F78B74A47A2}" srcOrd="7" destOrd="0" presId="urn:microsoft.com/office/officeart/2005/8/layout/chart3"/>
    <dgm:cxn modelId="{25ECF319-5E6D-429C-A480-F24836062010}" type="presParOf" srcId="{CC4FE4BC-B05C-4029-AB08-7119B35022F8}" destId="{8E46A577-7235-4514-BCDC-F291A3825F0E}" srcOrd="8" destOrd="0" presId="urn:microsoft.com/office/officeart/2005/8/layout/chart3"/>
    <dgm:cxn modelId="{CEAC2E6D-8278-4D8D-9428-4C10E2F98DFA}" type="presParOf" srcId="{CC4FE4BC-B05C-4029-AB08-7119B35022F8}" destId="{364DCA49-3378-4E98-A8ED-673E8A5D2A22}" srcOrd="9" destOrd="0" presId="urn:microsoft.com/office/officeart/2005/8/layout/chart3"/>
    <dgm:cxn modelId="{4E4DB4D5-4364-48FD-AF92-A49BFE81E833}" type="presParOf" srcId="{CC4FE4BC-B05C-4029-AB08-7119B35022F8}" destId="{B569FC2A-6D18-40D5-9E5B-BA69055A4DAD}" srcOrd="10" destOrd="0" presId="urn:microsoft.com/office/officeart/2005/8/layout/chart3"/>
    <dgm:cxn modelId="{51C1A485-8EDF-4901-A79E-04D5657F0406}" type="presParOf" srcId="{CC4FE4BC-B05C-4029-AB08-7119B35022F8}" destId="{E0C7E8CE-2A72-450B-8184-847CFFA05FF3}" srcOrd="11" destOrd="0" presId="urn:microsoft.com/office/officeart/2005/8/layout/chart3"/>
    <dgm:cxn modelId="{A373C4C9-58AF-49BE-A351-76E2A14EAA76}" type="presParOf" srcId="{CC4FE4BC-B05C-4029-AB08-7119B35022F8}" destId="{37A435FF-B75D-416B-8DA2-11B57CCBF170}" srcOrd="12" destOrd="0" presId="urn:microsoft.com/office/officeart/2005/8/layout/chart3"/>
    <dgm:cxn modelId="{A2FC5BB9-59E2-49DF-9CB6-34838FEC6E8F}" type="presParOf" srcId="{CC4FE4BC-B05C-4029-AB08-7119B35022F8}" destId="{7094BB09-1ED2-4ACF-B89E-AFFBDC6D1636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3C25F-6246-4D57-86DF-126C0061F752}">
      <dsp:nvSpPr>
        <dsp:cNvPr id="0" name=""/>
        <dsp:cNvSpPr/>
      </dsp:nvSpPr>
      <dsp:spPr>
        <a:xfrm>
          <a:off x="1666211" y="159255"/>
          <a:ext cx="812779" cy="81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Design</a:t>
          </a:r>
        </a:p>
      </dsp:txBody>
      <dsp:txXfrm>
        <a:off x="1666211" y="159255"/>
        <a:ext cx="812779" cy="812779"/>
      </dsp:txXfrm>
    </dsp:sp>
    <dsp:sp modelId="{E8C7E649-3D2B-4555-9BC8-FCA9E8643179}">
      <dsp:nvSpPr>
        <dsp:cNvPr id="0" name=""/>
        <dsp:cNvSpPr/>
      </dsp:nvSpPr>
      <dsp:spPr>
        <a:xfrm>
          <a:off x="428936" y="-465"/>
          <a:ext cx="1921046" cy="1921046"/>
        </a:xfrm>
        <a:prstGeom prst="circularArrow">
          <a:avLst>
            <a:gd name="adj1" fmla="val 8250"/>
            <a:gd name="adj2" fmla="val 576274"/>
            <a:gd name="adj3" fmla="val 2963138"/>
            <a:gd name="adj4" fmla="val 52203"/>
            <a:gd name="adj5" fmla="val 96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10293-02D6-499A-92CD-BA51FF10452D}">
      <dsp:nvSpPr>
        <dsp:cNvPr id="0" name=""/>
        <dsp:cNvSpPr/>
      </dsp:nvSpPr>
      <dsp:spPr>
        <a:xfrm>
          <a:off x="983070" y="1342491"/>
          <a:ext cx="812779" cy="81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Public Input</a:t>
          </a:r>
        </a:p>
      </dsp:txBody>
      <dsp:txXfrm>
        <a:off x="983070" y="1342491"/>
        <a:ext cx="812779" cy="812779"/>
      </dsp:txXfrm>
    </dsp:sp>
    <dsp:sp modelId="{CAC47C2C-A36E-4D51-8C07-7BB2F3F1EF6D}">
      <dsp:nvSpPr>
        <dsp:cNvPr id="0" name=""/>
        <dsp:cNvSpPr/>
      </dsp:nvSpPr>
      <dsp:spPr>
        <a:xfrm>
          <a:off x="428936" y="-465"/>
          <a:ext cx="1921046" cy="1921046"/>
        </a:xfrm>
        <a:prstGeom prst="circularArrow">
          <a:avLst>
            <a:gd name="adj1" fmla="val 8250"/>
            <a:gd name="adj2" fmla="val 576274"/>
            <a:gd name="adj3" fmla="val 10171523"/>
            <a:gd name="adj4" fmla="val 7260588"/>
            <a:gd name="adj5" fmla="val 96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700B9-951D-427F-AC6C-8B1DF7828D40}">
      <dsp:nvSpPr>
        <dsp:cNvPr id="0" name=""/>
        <dsp:cNvSpPr/>
      </dsp:nvSpPr>
      <dsp:spPr>
        <a:xfrm>
          <a:off x="299928" y="159255"/>
          <a:ext cx="812779" cy="81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Analysis</a:t>
          </a:r>
        </a:p>
      </dsp:txBody>
      <dsp:txXfrm>
        <a:off x="299928" y="159255"/>
        <a:ext cx="812779" cy="812779"/>
      </dsp:txXfrm>
    </dsp:sp>
    <dsp:sp modelId="{962DACBF-6F7F-437A-BAF3-8271C6BD3883}">
      <dsp:nvSpPr>
        <dsp:cNvPr id="0" name=""/>
        <dsp:cNvSpPr/>
      </dsp:nvSpPr>
      <dsp:spPr>
        <a:xfrm>
          <a:off x="428936" y="82369"/>
          <a:ext cx="1921046" cy="1921046"/>
        </a:xfrm>
        <a:prstGeom prst="circularArrow">
          <a:avLst>
            <a:gd name="adj1" fmla="val 8250"/>
            <a:gd name="adj2" fmla="val 576274"/>
            <a:gd name="adj3" fmla="val 16856051"/>
            <a:gd name="adj4" fmla="val 14967675"/>
            <a:gd name="adj5" fmla="val 96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D92E1-3FE1-4B18-B7D8-3D71E9A7EDA3}">
      <dsp:nvSpPr>
        <dsp:cNvPr id="0" name=""/>
        <dsp:cNvSpPr/>
      </dsp:nvSpPr>
      <dsp:spPr>
        <a:xfrm>
          <a:off x="1641340" y="520621"/>
          <a:ext cx="4371213" cy="4371213"/>
        </a:xfrm>
        <a:prstGeom prst="pie">
          <a:avLst>
            <a:gd name="adj1" fmla="val 16200000"/>
            <a:gd name="adj2" fmla="val 1928571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>
        <a:off x="3870138" y="936927"/>
        <a:ext cx="1196879" cy="754554"/>
      </dsp:txXfrm>
    </dsp:sp>
    <dsp:sp modelId="{99CA2ECC-66D9-44F3-B907-15BCDCEC29AB}">
      <dsp:nvSpPr>
        <dsp:cNvPr id="0" name=""/>
        <dsp:cNvSpPr/>
      </dsp:nvSpPr>
      <dsp:spPr>
        <a:xfrm>
          <a:off x="1663181" y="533392"/>
          <a:ext cx="4371213" cy="4371213"/>
        </a:xfrm>
        <a:prstGeom prst="pie">
          <a:avLst>
            <a:gd name="adj1" fmla="val 19285716"/>
            <a:gd name="adj2" fmla="val 771428"/>
          </a:avLst>
        </a:prstGeom>
        <a:solidFill>
          <a:schemeClr val="accent3">
            <a:hueOff val="6923"/>
            <a:satOff val="118"/>
            <a:lumOff val="2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200" kern="1200" dirty="0"/>
        </a:p>
      </dsp:txBody>
      <dsp:txXfrm>
        <a:off x="4655381" y="2094539"/>
        <a:ext cx="1269733" cy="806592"/>
      </dsp:txXfrm>
    </dsp:sp>
    <dsp:sp modelId="{F59122B8-D534-4F8C-93F1-7DA81D2F817A}">
      <dsp:nvSpPr>
        <dsp:cNvPr id="0" name=""/>
        <dsp:cNvSpPr/>
      </dsp:nvSpPr>
      <dsp:spPr>
        <a:xfrm>
          <a:off x="1663181" y="533392"/>
          <a:ext cx="4371213" cy="4371213"/>
        </a:xfrm>
        <a:prstGeom prst="pie">
          <a:avLst>
            <a:gd name="adj1" fmla="val 771428"/>
            <a:gd name="adj2" fmla="val 3857143"/>
          </a:avLst>
        </a:prstGeom>
        <a:solidFill>
          <a:schemeClr val="accent3">
            <a:hueOff val="13846"/>
            <a:satOff val="235"/>
            <a:lumOff val="5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4473247" y="3135304"/>
        <a:ext cx="1144841" cy="832612"/>
      </dsp:txXfrm>
    </dsp:sp>
    <dsp:sp modelId="{9895FF0B-168C-4A84-AB01-E14469EB17DF}">
      <dsp:nvSpPr>
        <dsp:cNvPr id="0" name=""/>
        <dsp:cNvSpPr/>
      </dsp:nvSpPr>
      <dsp:spPr>
        <a:xfrm>
          <a:off x="1663181" y="533392"/>
          <a:ext cx="4371213" cy="4371213"/>
        </a:xfrm>
        <a:prstGeom prst="pie">
          <a:avLst>
            <a:gd name="adj1" fmla="val 3857226"/>
            <a:gd name="adj2" fmla="val 6942858"/>
          </a:avLst>
        </a:prstGeom>
        <a:solidFill>
          <a:schemeClr val="accent3">
            <a:hueOff val="20769"/>
            <a:satOff val="353"/>
            <a:lumOff val="8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3263358" y="3967916"/>
        <a:ext cx="1170860" cy="832612"/>
      </dsp:txXfrm>
    </dsp:sp>
    <dsp:sp modelId="{8E46A577-7235-4514-BCDC-F291A3825F0E}">
      <dsp:nvSpPr>
        <dsp:cNvPr id="0" name=""/>
        <dsp:cNvSpPr/>
      </dsp:nvSpPr>
      <dsp:spPr>
        <a:xfrm>
          <a:off x="1663181" y="533392"/>
          <a:ext cx="4371213" cy="4371213"/>
        </a:xfrm>
        <a:prstGeom prst="pie">
          <a:avLst>
            <a:gd name="adj1" fmla="val 6942858"/>
            <a:gd name="adj2" fmla="val 10028574"/>
          </a:avLst>
        </a:prstGeom>
        <a:solidFill>
          <a:schemeClr val="accent3">
            <a:hueOff val="27692"/>
            <a:satOff val="471"/>
            <a:lumOff val="10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2079487" y="3135304"/>
        <a:ext cx="1144841" cy="832612"/>
      </dsp:txXfrm>
    </dsp:sp>
    <dsp:sp modelId="{B569FC2A-6D18-40D5-9E5B-BA69055A4DAD}">
      <dsp:nvSpPr>
        <dsp:cNvPr id="0" name=""/>
        <dsp:cNvSpPr/>
      </dsp:nvSpPr>
      <dsp:spPr>
        <a:xfrm>
          <a:off x="1663181" y="533392"/>
          <a:ext cx="4371213" cy="4371213"/>
        </a:xfrm>
        <a:prstGeom prst="pie">
          <a:avLst>
            <a:gd name="adj1" fmla="val 10028574"/>
            <a:gd name="adj2" fmla="val 13114284"/>
          </a:avLst>
        </a:prstGeom>
        <a:solidFill>
          <a:schemeClr val="accent3">
            <a:hueOff val="34615"/>
            <a:satOff val="588"/>
            <a:lumOff val="133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200" kern="1200" dirty="0"/>
        </a:p>
      </dsp:txBody>
      <dsp:txXfrm>
        <a:off x="1772462" y="2094539"/>
        <a:ext cx="1269733" cy="806592"/>
      </dsp:txXfrm>
    </dsp:sp>
    <dsp:sp modelId="{37A435FF-B75D-416B-8DA2-11B57CCBF170}">
      <dsp:nvSpPr>
        <dsp:cNvPr id="0" name=""/>
        <dsp:cNvSpPr/>
      </dsp:nvSpPr>
      <dsp:spPr>
        <a:xfrm>
          <a:off x="1663181" y="533392"/>
          <a:ext cx="4371213" cy="4371213"/>
        </a:xfrm>
        <a:prstGeom prst="pie">
          <a:avLst>
            <a:gd name="adj1" fmla="val 13114284"/>
            <a:gd name="adj2" fmla="val 16200000"/>
          </a:avLst>
        </a:prstGeom>
        <a:solidFill>
          <a:schemeClr val="accent3">
            <a:hueOff val="41537"/>
            <a:satOff val="706"/>
            <a:lumOff val="16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>
        <a:off x="2610278" y="949698"/>
        <a:ext cx="1196879" cy="754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613664-63BD-49DB-8CFF-5AEC5C2662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773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12CE2-3765-42E2-A073-CC19FAADFB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5773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5325C12-CA84-4A8B-A631-645A1B56D649}" type="datetimeFigureOut">
              <a:rPr lang="en-US"/>
              <a:pPr>
                <a:defRPr/>
              </a:pPr>
              <a:t>6/4/2019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3DFDB-22C1-4EA0-ACC0-03256BC54A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41738"/>
            <a:ext cx="3043979" cy="465773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A1663-56C1-47E2-8A57-BC975EF042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79" cy="465773"/>
          </a:xfrm>
          <a:prstGeom prst="rect">
            <a:avLst/>
          </a:prstGeom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6E33C9-A32F-4D9B-B519-96EC11CE6E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4D8FAD-3072-48EA-8C84-7C9760A73B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773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E33846-9705-4EB0-9010-160578AC6F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7531" y="0"/>
            <a:ext cx="3043979" cy="465773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2479809-DADE-450A-832A-6070AE0B00E2}" type="datetimeFigureOut">
              <a:rPr lang="en-US"/>
              <a:pPr>
                <a:defRPr/>
              </a:pPr>
              <a:t>6/4/2019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3175F85-0769-4D2D-8D66-7AA95B2AB0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F3DF917-5802-4808-A920-7C1658ED2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2946" y="4422459"/>
            <a:ext cx="5617208" cy="4188778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D6BC0-8415-4019-86CC-4C68DF2A5F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8841738"/>
            <a:ext cx="3043979" cy="465773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E7706-A4BB-4432-85D2-8E786576D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7531" y="8841738"/>
            <a:ext cx="3043979" cy="465773"/>
          </a:xfrm>
          <a:prstGeom prst="rect">
            <a:avLst/>
          </a:prstGeom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55508E-AE78-4F07-9B0B-3D3308861AA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5508E-AE78-4F07-9B0B-3D3308861AA3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381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5508E-AE78-4F07-9B0B-3D3308861AA3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4735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85249855-A6CC-4BF5-893B-A4D9047C8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2FC96D2F-8AB7-4E65-B345-97985E2F53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Population grows by 42 percent</a:t>
            </a:r>
          </a:p>
          <a:p>
            <a:r>
              <a:rPr lang="en-US" altLang="en-US" dirty="0"/>
              <a:t>Employment by 34 percent</a:t>
            </a:r>
          </a:p>
          <a:p>
            <a:r>
              <a:rPr lang="en-US" altLang="en-US" dirty="0"/>
              <a:t>Employees per Resident:</a:t>
            </a:r>
          </a:p>
          <a:p>
            <a:pPr lvl="1"/>
            <a:r>
              <a:rPr lang="en-US" altLang="en-US" dirty="0"/>
              <a:t>2015: 2.2</a:t>
            </a:r>
          </a:p>
          <a:p>
            <a:pPr lvl="1"/>
            <a:r>
              <a:rPr lang="en-US" altLang="en-US" dirty="0"/>
              <a:t>2030: 2.1 </a:t>
            </a:r>
          </a:p>
          <a:p>
            <a:endParaRPr lang="en-US" altLang="en-US" dirty="0"/>
          </a:p>
          <a:p>
            <a:r>
              <a:rPr lang="en-US" altLang="en-US" dirty="0"/>
              <a:t>We can discuss where in Rosslyn the biggest gains in employment and population will occur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in 2015- </a:t>
            </a:r>
          </a:p>
          <a:p>
            <a:r>
              <a:rPr lang="en-US" altLang="en-US" dirty="0"/>
              <a:t>	6 percent </a:t>
            </a:r>
            <a:r>
              <a:rPr lang="en-US" altLang="en-US" i="1" dirty="0"/>
              <a:t>of the County’s population live in Rosslyn</a:t>
            </a:r>
          </a:p>
          <a:p>
            <a:r>
              <a:rPr lang="en-US" altLang="en-US" dirty="0"/>
              <a:t>	14 percent of employment in the County is located is Rosslyn</a:t>
            </a:r>
          </a:p>
          <a:p>
            <a:r>
              <a:rPr lang="en-US" altLang="en-US" dirty="0"/>
              <a:t>By 2030-</a:t>
            </a:r>
          </a:p>
          <a:p>
            <a:r>
              <a:rPr lang="en-US" altLang="en-US" dirty="0"/>
              <a:t>	7 percent of the County’s population live in Rosslyn</a:t>
            </a:r>
          </a:p>
          <a:p>
            <a:r>
              <a:rPr lang="en-US" altLang="en-US" dirty="0"/>
              <a:t>	17 percent of employment in the County is located is Rosslyn</a:t>
            </a:r>
          </a:p>
          <a:p>
            <a:endParaRPr lang="en-US" altLang="en-US" dirty="0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63CD1413-8DC0-4787-96A9-470E64DB76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F6DF90C6-F75B-4B12-9406-148187FF5996}" type="slidenum">
              <a:rPr lang="en-US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5508E-AE78-4F07-9B0B-3D3308861AA3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609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8FE6BBE9-4A1A-4C3E-AE10-7E7966B45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2EDB4B7A-CAB9-4352-A326-1C3F89214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County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E8EECDF5-D51B-4CCC-B759-2024AFEB1A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6C70AAA5-3B7C-4764-A162-953C52AB63F8}" type="slidenum">
              <a:rPr lang="en-US" altLang="en-US" smtClean="0">
                <a:latin typeface="Calibri" panose="020F0502020204030204" pitchFamily="34" charset="0"/>
              </a:rPr>
              <a:pPr/>
              <a:t>21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0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8483968A-215C-441F-A3F8-C894744780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CD8614E1-A3DB-4E54-967F-68166BF3A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County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A5517292-9010-4318-B6B3-07DB7D99CF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56697A72-9D40-44C5-91F9-363E860D4BC7}" type="slidenum">
              <a:rPr lang="en-US" altLang="en-US" smtClean="0">
                <a:latin typeface="Calibri" panose="020F0502020204030204" pitchFamily="34" charset="0"/>
              </a:rPr>
              <a:pPr/>
              <a:t>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60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D069BA49-811F-4AD2-A913-F92907FF9C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7B0BBADC-41B4-4A1C-A67A-65153D386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- Modeling Context Area  - the broadest boundary for the study area which includes some of the regional connections and travel patterns</a:t>
            </a:r>
          </a:p>
          <a:p>
            <a:r>
              <a:rPr lang="en-US" altLang="en-US" dirty="0"/>
              <a:t>- Operational Analysis Area  - Focused area for traffic analyses</a:t>
            </a:r>
          </a:p>
          <a:p>
            <a:r>
              <a:rPr lang="en-US" altLang="en-US" dirty="0"/>
              <a:t>- Core Street Reconfiguration Area  - concentrated area in which street network reconfiguration alternatives will be proposed. This area will have the most detailed multimodal analysis.</a:t>
            </a:r>
          </a:p>
          <a:p>
            <a:r>
              <a:rPr lang="en-US" altLang="en-US" dirty="0"/>
              <a:t>- Critical Intersections – intersection that are vital to the multimodal mobility of the Rosslyn core. Pedestrian and bicycle operational data will be analyzed for these intersections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FBC7991-DE24-4C4C-901C-757DDF92E9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CD5DDA88-ACFD-4C1A-B780-B5D2F22DE2A6}" type="slidenum">
              <a:rPr lang="en-US" altLang="en-US" smtClean="0">
                <a:latin typeface="Calibri" panose="020F0502020204030204" pitchFamily="34" charset="0"/>
              </a:rPr>
              <a:pPr/>
              <a:t>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8FE6BBE9-4A1A-4C3E-AE10-7E7966B45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2EDB4B7A-CAB9-4352-A326-1C3F89214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County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E8EECDF5-D51B-4CCC-B759-2024AFEB1A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6C70AAA5-3B7C-4764-A162-953C52AB63F8}" type="slidenum">
              <a:rPr lang="en-US" altLang="en-US" smtClean="0">
                <a:latin typeface="Calibri" panose="020F0502020204030204" pitchFamily="34" charset="0"/>
              </a:rPr>
              <a:pPr/>
              <a:t>5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D618CB6E-EEBD-4AD6-9B83-0348A7C539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90E64B5-998C-4870-AC3B-2D35CF39B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County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10F83F5A-690E-4B38-B861-77A5E53245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2430C4B4-EBCF-466B-9A65-EA4CCF2F6786}" type="slidenum">
              <a:rPr lang="en-US" altLang="en-US" smtClean="0">
                <a:latin typeface="Calibri" panose="020F0502020204030204" pitchFamily="34" charset="0"/>
              </a:rPr>
              <a:pPr/>
              <a:t>6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2C3BF623-B638-440C-B122-D313BC906C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9EAF1B00-60C5-49E9-9503-6C60F895D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Focus Areas</a:t>
            </a:r>
          </a:p>
          <a:p>
            <a:r>
              <a:rPr lang="en-US" altLang="en-US" dirty="0"/>
              <a:t>- Centered around </a:t>
            </a:r>
            <a:r>
              <a:rPr lang="en-US" altLang="en-US" b="1" u="sng" dirty="0"/>
              <a:t>implementation</a:t>
            </a:r>
          </a:p>
          <a:p>
            <a:endParaRPr lang="en-US" altLang="en-US" dirty="0"/>
          </a:p>
          <a:p>
            <a:r>
              <a:rPr lang="en-US" altLang="en-US" dirty="0"/>
              <a:t>Differences between existing and baseline</a:t>
            </a:r>
          </a:p>
          <a:p>
            <a:r>
              <a:rPr lang="en-US" altLang="en-US" dirty="0"/>
              <a:t>Tradeoffs between elements/modes</a:t>
            </a: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A92E43DF-BF89-4E6D-AED3-3B8AE28F1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3ED37556-2BBF-4091-9172-DF99100DA610}" type="slidenum">
              <a:rPr lang="en-US" altLang="en-US" smtClean="0">
                <a:latin typeface="Calibri" panose="020F0502020204030204" pitchFamily="34" charset="0"/>
              </a:rPr>
              <a:pPr/>
              <a:t>7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Note that 2016 base year was used for COG model due to I-66 ITB being tolled in 2017 base year in 2.3.70</a:t>
            </a:r>
          </a:p>
          <a:p>
            <a:pPr marL="171450" indent="-171450">
              <a:buFontTx/>
              <a:buChar char="-"/>
            </a:pPr>
            <a:r>
              <a:rPr lang="en-US" dirty="0">
                <a:cs typeface="Calibri"/>
              </a:rPr>
              <a:t>Base VISUM and VISSIM 2017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>
                <a:cs typeface="Calibri"/>
              </a:rPr>
              <a:t>Visum subarea – key to growth of trip tables (I/E, E/E..)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Round 9.1 Cooperative forecasts for Arlington County only (updated input SE data file only for Arlington); 9.0 forecasts for other jurisdictions</a:t>
            </a:r>
          </a:p>
          <a:p>
            <a:pPr marL="171450" indent="-171450">
              <a:buFontTx/>
              <a:buChar char="-"/>
            </a:pPr>
            <a:endParaRPr lang="en-US" baseline="0" dirty="0">
              <a:cs typeface="Calibri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C7F79A-FD7D-4781-B219-CEDECA47C75F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1198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 = 47% Rosslyn / 26% County</a:t>
            </a:r>
          </a:p>
          <a:p>
            <a:r>
              <a:rPr lang="en-US" dirty="0"/>
              <a:t>Walk</a:t>
            </a:r>
            <a:r>
              <a:rPr lang="en-US" baseline="0" dirty="0"/>
              <a:t> + Bike = 10% Rosslyn / 6.6 County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5508E-AE78-4F07-9B0B-3D3308861AA3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2170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>
                <a:highlight>
                  <a:srgbClr val="FFFF00"/>
                </a:highlight>
              </a:rPr>
              <a:t>Trips within the </a:t>
            </a:r>
            <a:r>
              <a:rPr lang="en-US" baseline="0" dirty="0">
                <a:highlight>
                  <a:srgbClr val="FFFF00"/>
                </a:highlight>
              </a:rPr>
              <a:t>modeling context area (blue boundary)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5508E-AE78-4F07-9B0B-3D3308861AA3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119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DD6CCAD-F731-4E52-A752-AA0CD364C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98298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7"/>
          <p:cNvSpPr>
            <a:spLocks noGrp="1"/>
          </p:cNvSpPr>
          <p:nvPr>
            <p:ph sz="quarter" idx="10"/>
          </p:nvPr>
        </p:nvSpPr>
        <p:spPr>
          <a:xfrm>
            <a:off x="445312" y="6172200"/>
            <a:ext cx="8901888" cy="533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>
                <a:solidFill>
                  <a:srgbClr val="2E8BE8"/>
                </a:solidFill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8" name="Text Placeholder 29"/>
          <p:cNvSpPr>
            <a:spLocks noGrp="1"/>
          </p:cNvSpPr>
          <p:nvPr>
            <p:ph type="body" sz="quarter" idx="11"/>
          </p:nvPr>
        </p:nvSpPr>
        <p:spPr>
          <a:xfrm>
            <a:off x="9652000" y="5257800"/>
            <a:ext cx="2438400" cy="914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72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F92A3B77-E620-4C9E-948F-21D9AB062A7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15900" y="685800"/>
            <a:ext cx="889000" cy="533400"/>
            <a:chOff x="228600" y="1684128"/>
            <a:chExt cx="372088" cy="297501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C9F1C1B9-EF0D-4815-A2AD-54CD7D2E1F69}"/>
                </a:ext>
              </a:extLst>
            </p:cNvPr>
            <p:cNvSpPr/>
            <p:nvPr userDrawn="1"/>
          </p:nvSpPr>
          <p:spPr>
            <a:xfrm>
              <a:off x="228600" y="1684128"/>
              <a:ext cx="186044" cy="297501"/>
            </a:xfrm>
            <a:custGeom>
              <a:avLst/>
              <a:gdLst>
                <a:gd name="connsiteX0" fmla="*/ 0 w 228600"/>
                <a:gd name="connsiteY0" fmla="*/ 0 h 609600"/>
                <a:gd name="connsiteX1" fmla="*/ 228600 w 228600"/>
                <a:gd name="connsiteY1" fmla="*/ 0 h 609600"/>
                <a:gd name="connsiteX2" fmla="*/ 228600 w 228600"/>
                <a:gd name="connsiteY2" fmla="*/ 609600 h 609600"/>
                <a:gd name="connsiteX3" fmla="*/ 0 w 228600"/>
                <a:gd name="connsiteY3" fmla="*/ 609600 h 609600"/>
                <a:gd name="connsiteX4" fmla="*/ 0 w 228600"/>
                <a:gd name="connsiteY4" fmla="*/ 0 h 609600"/>
                <a:gd name="connsiteX0" fmla="*/ 76200 w 228600"/>
                <a:gd name="connsiteY0" fmla="*/ 0 h 609600"/>
                <a:gd name="connsiteX1" fmla="*/ 228600 w 228600"/>
                <a:gd name="connsiteY1" fmla="*/ 0 h 609600"/>
                <a:gd name="connsiteX2" fmla="*/ 228600 w 228600"/>
                <a:gd name="connsiteY2" fmla="*/ 609600 h 609600"/>
                <a:gd name="connsiteX3" fmla="*/ 0 w 228600"/>
                <a:gd name="connsiteY3" fmla="*/ 609600 h 609600"/>
                <a:gd name="connsiteX4" fmla="*/ 76200 w 228600"/>
                <a:gd name="connsiteY4" fmla="*/ 0 h 609600"/>
                <a:gd name="connsiteX0" fmla="*/ 76200 w 361950"/>
                <a:gd name="connsiteY0" fmla="*/ 0 h 609600"/>
                <a:gd name="connsiteX1" fmla="*/ 361950 w 361950"/>
                <a:gd name="connsiteY1" fmla="*/ 0 h 609600"/>
                <a:gd name="connsiteX2" fmla="*/ 228600 w 361950"/>
                <a:gd name="connsiteY2" fmla="*/ 609600 h 609600"/>
                <a:gd name="connsiteX3" fmla="*/ 0 w 361950"/>
                <a:gd name="connsiteY3" fmla="*/ 609600 h 609600"/>
                <a:gd name="connsiteX4" fmla="*/ 76200 w 361950"/>
                <a:gd name="connsiteY4" fmla="*/ 0 h 609600"/>
                <a:gd name="connsiteX0" fmla="*/ 76200 w 361950"/>
                <a:gd name="connsiteY0" fmla="*/ 0 h 609600"/>
                <a:gd name="connsiteX1" fmla="*/ 361950 w 361950"/>
                <a:gd name="connsiteY1" fmla="*/ 0 h 609600"/>
                <a:gd name="connsiteX2" fmla="*/ 314325 w 361950"/>
                <a:gd name="connsiteY2" fmla="*/ 609600 h 609600"/>
                <a:gd name="connsiteX3" fmla="*/ 0 w 361950"/>
                <a:gd name="connsiteY3" fmla="*/ 609600 h 609600"/>
                <a:gd name="connsiteX4" fmla="*/ 76200 w 361950"/>
                <a:gd name="connsiteY4" fmla="*/ 0 h 609600"/>
                <a:gd name="connsiteX0" fmla="*/ 180975 w 361950"/>
                <a:gd name="connsiteY0" fmla="*/ 9525 h 609600"/>
                <a:gd name="connsiteX1" fmla="*/ 361950 w 361950"/>
                <a:gd name="connsiteY1" fmla="*/ 0 h 609600"/>
                <a:gd name="connsiteX2" fmla="*/ 314325 w 361950"/>
                <a:gd name="connsiteY2" fmla="*/ 609600 h 609600"/>
                <a:gd name="connsiteX3" fmla="*/ 0 w 361950"/>
                <a:gd name="connsiteY3" fmla="*/ 609600 h 609600"/>
                <a:gd name="connsiteX4" fmla="*/ 180975 w 361950"/>
                <a:gd name="connsiteY4" fmla="*/ 9525 h 609600"/>
                <a:gd name="connsiteX0" fmla="*/ 180975 w 342900"/>
                <a:gd name="connsiteY0" fmla="*/ 0 h 600075"/>
                <a:gd name="connsiteX1" fmla="*/ 342900 w 342900"/>
                <a:gd name="connsiteY1" fmla="*/ 57150 h 600075"/>
                <a:gd name="connsiteX2" fmla="*/ 314325 w 342900"/>
                <a:gd name="connsiteY2" fmla="*/ 600075 h 600075"/>
                <a:gd name="connsiteX3" fmla="*/ 0 w 342900"/>
                <a:gd name="connsiteY3" fmla="*/ 600075 h 600075"/>
                <a:gd name="connsiteX4" fmla="*/ 180975 w 342900"/>
                <a:gd name="connsiteY4" fmla="*/ 0 h 600075"/>
                <a:gd name="connsiteX0" fmla="*/ 180975 w 342900"/>
                <a:gd name="connsiteY0" fmla="*/ 28575 h 542925"/>
                <a:gd name="connsiteX1" fmla="*/ 342900 w 342900"/>
                <a:gd name="connsiteY1" fmla="*/ 0 h 542925"/>
                <a:gd name="connsiteX2" fmla="*/ 314325 w 342900"/>
                <a:gd name="connsiteY2" fmla="*/ 542925 h 542925"/>
                <a:gd name="connsiteX3" fmla="*/ 0 w 342900"/>
                <a:gd name="connsiteY3" fmla="*/ 542925 h 542925"/>
                <a:gd name="connsiteX4" fmla="*/ 180975 w 342900"/>
                <a:gd name="connsiteY4" fmla="*/ 28575 h 542925"/>
                <a:gd name="connsiteX0" fmla="*/ 200025 w 342900"/>
                <a:gd name="connsiteY0" fmla="*/ 9525 h 542925"/>
                <a:gd name="connsiteX1" fmla="*/ 342900 w 342900"/>
                <a:gd name="connsiteY1" fmla="*/ 0 h 542925"/>
                <a:gd name="connsiteX2" fmla="*/ 314325 w 342900"/>
                <a:gd name="connsiteY2" fmla="*/ 542925 h 542925"/>
                <a:gd name="connsiteX3" fmla="*/ 0 w 342900"/>
                <a:gd name="connsiteY3" fmla="*/ 542925 h 542925"/>
                <a:gd name="connsiteX4" fmla="*/ 200025 w 342900"/>
                <a:gd name="connsiteY4" fmla="*/ 9525 h 542925"/>
                <a:gd name="connsiteX0" fmla="*/ 200025 w 342900"/>
                <a:gd name="connsiteY0" fmla="*/ 0 h 533400"/>
                <a:gd name="connsiteX1" fmla="*/ 342900 w 342900"/>
                <a:gd name="connsiteY1" fmla="*/ 3354 h 533400"/>
                <a:gd name="connsiteX2" fmla="*/ 314325 w 342900"/>
                <a:gd name="connsiteY2" fmla="*/ 533400 h 533400"/>
                <a:gd name="connsiteX3" fmla="*/ 0 w 342900"/>
                <a:gd name="connsiteY3" fmla="*/ 533400 h 533400"/>
                <a:gd name="connsiteX4" fmla="*/ 200025 w 342900"/>
                <a:gd name="connsiteY4" fmla="*/ 0 h 533400"/>
                <a:gd name="connsiteX0" fmla="*/ 200025 w 335173"/>
                <a:gd name="connsiteY0" fmla="*/ 1798 h 535198"/>
                <a:gd name="connsiteX1" fmla="*/ 335173 w 335173"/>
                <a:gd name="connsiteY1" fmla="*/ 0 h 535198"/>
                <a:gd name="connsiteX2" fmla="*/ 314325 w 335173"/>
                <a:gd name="connsiteY2" fmla="*/ 535198 h 535198"/>
                <a:gd name="connsiteX3" fmla="*/ 0 w 335173"/>
                <a:gd name="connsiteY3" fmla="*/ 535198 h 535198"/>
                <a:gd name="connsiteX4" fmla="*/ 200025 w 335173"/>
                <a:gd name="connsiteY4" fmla="*/ 1798 h 53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173" h="535198">
                  <a:moveTo>
                    <a:pt x="200025" y="1798"/>
                  </a:moveTo>
                  <a:lnTo>
                    <a:pt x="335173" y="0"/>
                  </a:lnTo>
                  <a:lnTo>
                    <a:pt x="314325" y="535198"/>
                  </a:lnTo>
                  <a:lnTo>
                    <a:pt x="0" y="535198"/>
                  </a:lnTo>
                  <a:lnTo>
                    <a:pt x="200025" y="1798"/>
                  </a:lnTo>
                  <a:close/>
                </a:path>
              </a:pathLst>
            </a:custGeom>
            <a:solidFill>
              <a:srgbClr val="CAE7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97BA613B-5CB2-4B63-8136-9BA3D0FA1BFC}"/>
                </a:ext>
              </a:extLst>
            </p:cNvPr>
            <p:cNvSpPr/>
            <p:nvPr userDrawn="1"/>
          </p:nvSpPr>
          <p:spPr>
            <a:xfrm>
              <a:off x="414644" y="1684128"/>
              <a:ext cx="186044" cy="297501"/>
            </a:xfrm>
            <a:custGeom>
              <a:avLst/>
              <a:gdLst>
                <a:gd name="connsiteX0" fmla="*/ 0 w 228600"/>
                <a:gd name="connsiteY0" fmla="*/ 0 h 609600"/>
                <a:gd name="connsiteX1" fmla="*/ 228600 w 228600"/>
                <a:gd name="connsiteY1" fmla="*/ 0 h 609600"/>
                <a:gd name="connsiteX2" fmla="*/ 228600 w 228600"/>
                <a:gd name="connsiteY2" fmla="*/ 609600 h 609600"/>
                <a:gd name="connsiteX3" fmla="*/ 0 w 228600"/>
                <a:gd name="connsiteY3" fmla="*/ 609600 h 609600"/>
                <a:gd name="connsiteX4" fmla="*/ 0 w 228600"/>
                <a:gd name="connsiteY4" fmla="*/ 0 h 609600"/>
                <a:gd name="connsiteX0" fmla="*/ 76200 w 228600"/>
                <a:gd name="connsiteY0" fmla="*/ 0 h 609600"/>
                <a:gd name="connsiteX1" fmla="*/ 228600 w 228600"/>
                <a:gd name="connsiteY1" fmla="*/ 0 h 609600"/>
                <a:gd name="connsiteX2" fmla="*/ 228600 w 228600"/>
                <a:gd name="connsiteY2" fmla="*/ 609600 h 609600"/>
                <a:gd name="connsiteX3" fmla="*/ 0 w 228600"/>
                <a:gd name="connsiteY3" fmla="*/ 609600 h 609600"/>
                <a:gd name="connsiteX4" fmla="*/ 76200 w 228600"/>
                <a:gd name="connsiteY4" fmla="*/ 0 h 609600"/>
                <a:gd name="connsiteX0" fmla="*/ 76200 w 361950"/>
                <a:gd name="connsiteY0" fmla="*/ 0 h 609600"/>
                <a:gd name="connsiteX1" fmla="*/ 361950 w 361950"/>
                <a:gd name="connsiteY1" fmla="*/ 0 h 609600"/>
                <a:gd name="connsiteX2" fmla="*/ 228600 w 361950"/>
                <a:gd name="connsiteY2" fmla="*/ 609600 h 609600"/>
                <a:gd name="connsiteX3" fmla="*/ 0 w 361950"/>
                <a:gd name="connsiteY3" fmla="*/ 609600 h 609600"/>
                <a:gd name="connsiteX4" fmla="*/ 76200 w 361950"/>
                <a:gd name="connsiteY4" fmla="*/ 0 h 609600"/>
                <a:gd name="connsiteX0" fmla="*/ 76200 w 361950"/>
                <a:gd name="connsiteY0" fmla="*/ 0 h 609600"/>
                <a:gd name="connsiteX1" fmla="*/ 361950 w 361950"/>
                <a:gd name="connsiteY1" fmla="*/ 0 h 609600"/>
                <a:gd name="connsiteX2" fmla="*/ 314325 w 361950"/>
                <a:gd name="connsiteY2" fmla="*/ 609600 h 609600"/>
                <a:gd name="connsiteX3" fmla="*/ 0 w 361950"/>
                <a:gd name="connsiteY3" fmla="*/ 609600 h 609600"/>
                <a:gd name="connsiteX4" fmla="*/ 76200 w 361950"/>
                <a:gd name="connsiteY4" fmla="*/ 0 h 609600"/>
                <a:gd name="connsiteX0" fmla="*/ 180975 w 361950"/>
                <a:gd name="connsiteY0" fmla="*/ 9525 h 609600"/>
                <a:gd name="connsiteX1" fmla="*/ 361950 w 361950"/>
                <a:gd name="connsiteY1" fmla="*/ 0 h 609600"/>
                <a:gd name="connsiteX2" fmla="*/ 314325 w 361950"/>
                <a:gd name="connsiteY2" fmla="*/ 609600 h 609600"/>
                <a:gd name="connsiteX3" fmla="*/ 0 w 361950"/>
                <a:gd name="connsiteY3" fmla="*/ 609600 h 609600"/>
                <a:gd name="connsiteX4" fmla="*/ 180975 w 361950"/>
                <a:gd name="connsiteY4" fmla="*/ 9525 h 609600"/>
                <a:gd name="connsiteX0" fmla="*/ 180975 w 342900"/>
                <a:gd name="connsiteY0" fmla="*/ 0 h 600075"/>
                <a:gd name="connsiteX1" fmla="*/ 342900 w 342900"/>
                <a:gd name="connsiteY1" fmla="*/ 57150 h 600075"/>
                <a:gd name="connsiteX2" fmla="*/ 314325 w 342900"/>
                <a:gd name="connsiteY2" fmla="*/ 600075 h 600075"/>
                <a:gd name="connsiteX3" fmla="*/ 0 w 342900"/>
                <a:gd name="connsiteY3" fmla="*/ 600075 h 600075"/>
                <a:gd name="connsiteX4" fmla="*/ 180975 w 342900"/>
                <a:gd name="connsiteY4" fmla="*/ 0 h 600075"/>
                <a:gd name="connsiteX0" fmla="*/ 180975 w 342900"/>
                <a:gd name="connsiteY0" fmla="*/ 28575 h 542925"/>
                <a:gd name="connsiteX1" fmla="*/ 342900 w 342900"/>
                <a:gd name="connsiteY1" fmla="*/ 0 h 542925"/>
                <a:gd name="connsiteX2" fmla="*/ 314325 w 342900"/>
                <a:gd name="connsiteY2" fmla="*/ 542925 h 542925"/>
                <a:gd name="connsiteX3" fmla="*/ 0 w 342900"/>
                <a:gd name="connsiteY3" fmla="*/ 542925 h 542925"/>
                <a:gd name="connsiteX4" fmla="*/ 180975 w 342900"/>
                <a:gd name="connsiteY4" fmla="*/ 28575 h 542925"/>
                <a:gd name="connsiteX0" fmla="*/ 200025 w 342900"/>
                <a:gd name="connsiteY0" fmla="*/ 9525 h 542925"/>
                <a:gd name="connsiteX1" fmla="*/ 342900 w 342900"/>
                <a:gd name="connsiteY1" fmla="*/ 0 h 542925"/>
                <a:gd name="connsiteX2" fmla="*/ 314325 w 342900"/>
                <a:gd name="connsiteY2" fmla="*/ 542925 h 542925"/>
                <a:gd name="connsiteX3" fmla="*/ 0 w 342900"/>
                <a:gd name="connsiteY3" fmla="*/ 542925 h 542925"/>
                <a:gd name="connsiteX4" fmla="*/ 200025 w 342900"/>
                <a:gd name="connsiteY4" fmla="*/ 9525 h 542925"/>
                <a:gd name="connsiteX0" fmla="*/ 200025 w 342900"/>
                <a:gd name="connsiteY0" fmla="*/ 0 h 533400"/>
                <a:gd name="connsiteX1" fmla="*/ 342900 w 342900"/>
                <a:gd name="connsiteY1" fmla="*/ 3354 h 533400"/>
                <a:gd name="connsiteX2" fmla="*/ 314325 w 342900"/>
                <a:gd name="connsiteY2" fmla="*/ 533400 h 533400"/>
                <a:gd name="connsiteX3" fmla="*/ 0 w 342900"/>
                <a:gd name="connsiteY3" fmla="*/ 533400 h 533400"/>
                <a:gd name="connsiteX4" fmla="*/ 200025 w 342900"/>
                <a:gd name="connsiteY4" fmla="*/ 0 h 533400"/>
                <a:gd name="connsiteX0" fmla="*/ 200025 w 335173"/>
                <a:gd name="connsiteY0" fmla="*/ 1798 h 535198"/>
                <a:gd name="connsiteX1" fmla="*/ 335173 w 335173"/>
                <a:gd name="connsiteY1" fmla="*/ 0 h 535198"/>
                <a:gd name="connsiteX2" fmla="*/ 314325 w 335173"/>
                <a:gd name="connsiteY2" fmla="*/ 535198 h 535198"/>
                <a:gd name="connsiteX3" fmla="*/ 0 w 335173"/>
                <a:gd name="connsiteY3" fmla="*/ 535198 h 535198"/>
                <a:gd name="connsiteX4" fmla="*/ 200025 w 335173"/>
                <a:gd name="connsiteY4" fmla="*/ 1798 h 53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173" h="535198">
                  <a:moveTo>
                    <a:pt x="200025" y="1798"/>
                  </a:moveTo>
                  <a:lnTo>
                    <a:pt x="335173" y="0"/>
                  </a:lnTo>
                  <a:lnTo>
                    <a:pt x="314325" y="535198"/>
                  </a:lnTo>
                  <a:lnTo>
                    <a:pt x="0" y="535198"/>
                  </a:lnTo>
                  <a:lnTo>
                    <a:pt x="200025" y="1798"/>
                  </a:lnTo>
                  <a:close/>
                </a:path>
              </a:pathLst>
            </a:custGeom>
            <a:solidFill>
              <a:srgbClr val="CAE7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7" name="Picture 10">
            <a:extLst>
              <a:ext uri="{FF2B5EF4-FFF2-40B4-BE49-F238E27FC236}">
                <a16:creationId xmlns:a16="http://schemas.microsoft.com/office/drawing/2014/main" id="{4F50445C-3957-495D-8E99-5F88B9A8E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1" y="6142037"/>
            <a:ext cx="1136649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ED5EB6-2ECA-400B-BE27-4A231E67B516}"/>
              </a:ext>
            </a:extLst>
          </p:cNvPr>
          <p:cNvCxnSpPr/>
          <p:nvPr userDrawn="1"/>
        </p:nvCxnSpPr>
        <p:spPr>
          <a:xfrm>
            <a:off x="2667000" y="6116637"/>
            <a:ext cx="0" cy="546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C5836806-1995-4528-91E1-C00140D8AC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265863"/>
            <a:ext cx="1554480" cy="24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ED66A36A-5DAD-469B-B7A9-0F89B8D18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72885" r="65430" b="15559"/>
          <a:stretch>
            <a:fillRect/>
          </a:stretch>
        </p:blipFill>
        <p:spPr bwMode="auto">
          <a:xfrm>
            <a:off x="228600" y="6096000"/>
            <a:ext cx="214418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219201" y="1066800"/>
            <a:ext cx="9766300" cy="396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02401" y="5181600"/>
            <a:ext cx="4483100" cy="381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270625"/>
            <a:ext cx="670984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3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4D9E61A2-8A75-4935-BE60-DC2E79235F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550"/>
            <a:ext cx="12192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D1FFF7FF-54A5-4F8D-AF4D-F604377CB5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84" y="6197600"/>
            <a:ext cx="1422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C8BE43-B41C-4D7B-99AD-7D5ABE8DBE8F}"/>
              </a:ext>
            </a:extLst>
          </p:cNvPr>
          <p:cNvCxnSpPr/>
          <p:nvPr userDrawn="1"/>
        </p:nvCxnSpPr>
        <p:spPr>
          <a:xfrm>
            <a:off x="8041217" y="6172200"/>
            <a:ext cx="0" cy="546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8A17BB6A-D6A1-42EE-8750-A6A337020B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17" y="6427789"/>
            <a:ext cx="149648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84EC6964-64D8-4636-95C6-7FD010D2F8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72885" r="65430" b="15559"/>
          <a:stretch>
            <a:fillRect/>
          </a:stretch>
        </p:blipFill>
        <p:spPr bwMode="auto">
          <a:xfrm>
            <a:off x="4980518" y="6172200"/>
            <a:ext cx="284691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ontent Placeholder 27"/>
          <p:cNvSpPr>
            <a:spLocks noGrp="1"/>
          </p:cNvSpPr>
          <p:nvPr>
            <p:ph sz="quarter" idx="10"/>
          </p:nvPr>
        </p:nvSpPr>
        <p:spPr>
          <a:xfrm>
            <a:off x="4417859" y="1875632"/>
            <a:ext cx="4466448" cy="533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rgbClr val="005CB8"/>
                </a:solidFill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/>
          </p:nvPr>
        </p:nvSpPr>
        <p:spPr>
          <a:xfrm>
            <a:off x="4437812" y="4495800"/>
            <a:ext cx="4572000" cy="304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sz="quarter" idx="12"/>
          </p:nvPr>
        </p:nvSpPr>
        <p:spPr>
          <a:xfrm>
            <a:off x="4395627" y="2436731"/>
            <a:ext cx="4977629" cy="838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2E8BE8"/>
                </a:solidFill>
              </a:defRPr>
            </a:lvl1pPr>
          </a:lstStyle>
          <a:p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02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10027920" cy="45415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557DBD-F85D-4345-99C5-51D5D324DA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47200" y="6384925"/>
            <a:ext cx="17780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March 21, 2018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933F46-106A-4FA0-BB8F-3BEEBF67D2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5CCA8-9704-4FD9-84C4-1185E51A03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6508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9347200" y="6384925"/>
            <a:ext cx="17780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March 21, 2018</a:t>
            </a:r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270625"/>
            <a:ext cx="670984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455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2400" b="0" i="0" kern="1200" cap="none" spc="0" baseline="0" dirty="0" smtClean="0">
                <a:solidFill>
                  <a:srgbClr val="2E8BE8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6266688" y="1066800"/>
            <a:ext cx="4267200" cy="5486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2400" b="0" i="0" kern="1200" cap="none" spc="0" baseline="0" dirty="0" smtClean="0">
                <a:solidFill>
                  <a:srgbClr val="2E8BE8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8F190CC-88F7-4EF4-BEE3-631BD02EF2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347200" y="6384925"/>
            <a:ext cx="17780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March 21, 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6975BF-512D-43E3-941F-4D3F2AA3C4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934D4-D291-4B79-A9B4-3D3D37201A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062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9347200" y="6384925"/>
            <a:ext cx="17780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March 21, 2018</a:t>
            </a: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270625"/>
            <a:ext cx="670984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324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9347200" y="6384925"/>
            <a:ext cx="17780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i="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March 21, 2018</a:t>
            </a:r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270625"/>
            <a:ext cx="670984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0649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899E0F5E-85E0-4070-B9A2-D66A2DB4A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371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132942" y="3810001"/>
            <a:ext cx="11926117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32942" y="2667000"/>
            <a:ext cx="11926117" cy="1066802"/>
          </a:xfrm>
        </p:spPr>
        <p:txBody>
          <a:bodyPr/>
          <a:lstStyle>
            <a:lvl1pPr algn="ctr">
              <a:defRPr sz="5400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663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990600"/>
            <a:ext cx="9753600" cy="4681538"/>
          </a:xfrm>
          <a:prstGeom prst="rect">
            <a:avLst/>
          </a:prstGeom>
          <a:ln w="107950">
            <a:solidFill>
              <a:srgbClr val="7AC4FC"/>
            </a:solidFill>
          </a:ln>
        </p:spPr>
        <p:txBody>
          <a:bodyPr lIns="274320" tIns="182880"/>
          <a:lstStyle>
            <a:lvl1pPr marL="0" indent="0">
              <a:buNone/>
              <a:defRPr sz="3600">
                <a:solidFill>
                  <a:srgbClr val="E38410"/>
                </a:solidFill>
              </a:defRPr>
            </a:lvl1pPr>
            <a:lvl2pPr marL="0" indent="0">
              <a:buNone/>
              <a:defRPr baseline="0"/>
            </a:lvl2pPr>
            <a:lvl3pPr marL="238125" indent="0">
              <a:buNone/>
              <a:defRPr/>
            </a:lvl3pPr>
            <a:lvl4pPr marL="466725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270625"/>
            <a:ext cx="670984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DB1D99B2-9D6D-460D-B7E6-D9B851C03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1" y="6142037"/>
            <a:ext cx="1136649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5A728-1D90-4D87-838D-F928818E4AAD}"/>
              </a:ext>
            </a:extLst>
          </p:cNvPr>
          <p:cNvCxnSpPr/>
          <p:nvPr userDrawn="1"/>
        </p:nvCxnSpPr>
        <p:spPr>
          <a:xfrm>
            <a:off x="2667000" y="6116637"/>
            <a:ext cx="0" cy="546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9">
            <a:extLst>
              <a:ext uri="{FF2B5EF4-FFF2-40B4-BE49-F238E27FC236}">
                <a16:creationId xmlns:a16="http://schemas.microsoft.com/office/drawing/2014/main" id="{4C4F8A7D-AB31-4E78-A48A-6BCAADA449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265863"/>
            <a:ext cx="1554480" cy="24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49382E-7E33-40D2-97F0-BD519924A0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72885" r="65430" b="15559"/>
          <a:stretch>
            <a:fillRect/>
          </a:stretch>
        </p:blipFill>
        <p:spPr bwMode="auto">
          <a:xfrm>
            <a:off x="228600" y="6096000"/>
            <a:ext cx="214418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62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FFAB140-B8A9-4FB0-95D2-0CCB578445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96434" y="365126"/>
            <a:ext cx="1002876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C2FB7-BECC-49FA-A332-7A648BB9C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270625"/>
            <a:ext cx="670984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30" name="Text Placeholder 1">
            <a:extLst>
              <a:ext uri="{FF2B5EF4-FFF2-40B4-BE49-F238E27FC236}">
                <a16:creationId xmlns:a16="http://schemas.microsoft.com/office/drawing/2014/main" id="{049E576D-769E-4A3A-882F-384D9AD029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96434" y="1143000"/>
            <a:ext cx="1002876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2CC163B-B13C-4D6D-8F75-F4BFA39298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1" y="6142037"/>
            <a:ext cx="1136649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A1CA55-92F0-4A50-ABD1-9A6D7539DD3C}"/>
              </a:ext>
            </a:extLst>
          </p:cNvPr>
          <p:cNvCxnSpPr/>
          <p:nvPr userDrawn="1"/>
        </p:nvCxnSpPr>
        <p:spPr>
          <a:xfrm>
            <a:off x="2667000" y="6116637"/>
            <a:ext cx="0" cy="546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9">
            <a:extLst>
              <a:ext uri="{FF2B5EF4-FFF2-40B4-BE49-F238E27FC236}">
                <a16:creationId xmlns:a16="http://schemas.microsoft.com/office/drawing/2014/main" id="{717243E6-5DFA-4C12-B9FE-276E6B36BC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265863"/>
            <a:ext cx="1554480" cy="24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96C20A2-70D1-4338-A503-C534D26FA0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72885" r="65430" b="15559"/>
          <a:stretch>
            <a:fillRect/>
          </a:stretch>
        </p:blipFill>
        <p:spPr bwMode="auto">
          <a:xfrm>
            <a:off x="228600" y="6096000"/>
            <a:ext cx="214418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6" r:id="rId8"/>
    <p:sldLayoutId id="2147484437" r:id="rId9"/>
    <p:sldLayoutId id="2147484438" r:id="rId10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5CB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CB8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CB8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CB8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CB8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457200" indent="-457200" algn="l" rtl="0" eaLnBrk="0" fontAlgn="base" hangingPunct="0">
        <a:spcBef>
          <a:spcPts val="800"/>
        </a:spcBef>
        <a:spcAft>
          <a:spcPct val="0"/>
        </a:spcAft>
        <a:buClr>
          <a:srgbClr val="005CB8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30238" indent="-457200" algn="l" rtl="0" eaLnBrk="0" fontAlgn="base" hangingPunct="0">
        <a:spcBef>
          <a:spcPts val="300"/>
        </a:spcBef>
        <a:spcAft>
          <a:spcPct val="0"/>
        </a:spcAft>
        <a:buClr>
          <a:srgbClr val="2E8BE8"/>
        </a:buClr>
        <a:buSzPct val="10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2pPr>
      <a:lvl3pPr marL="854075" indent="-457200" algn="l" rtl="0" eaLnBrk="0" fontAlgn="base" hangingPunct="0">
        <a:spcBef>
          <a:spcPts val="300"/>
        </a:spcBef>
        <a:spcAft>
          <a:spcPct val="0"/>
        </a:spcAft>
        <a:buClr>
          <a:srgbClr val="E38410"/>
        </a:buClr>
        <a:buSzPct val="100000"/>
        <a:buFont typeface="Wingdings" panose="05000000000000000000" pitchFamily="2" charset="2"/>
        <a:buChar char="§"/>
        <a:tabLst>
          <a:tab pos="801688" algn="l"/>
          <a:tab pos="1371600" algn="l"/>
        </a:tabLst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3pPr>
      <a:lvl4pPr marL="630238" indent="457200" algn="l" rtl="0" eaLnBrk="0" fontAlgn="base" hangingPunct="0">
        <a:spcBef>
          <a:spcPts val="300"/>
        </a:spcBef>
        <a:spcAft>
          <a:spcPct val="0"/>
        </a:spcAft>
        <a:buClr>
          <a:srgbClr val="7AC4FC"/>
        </a:buClr>
        <a:buSzPct val="100000"/>
        <a:buFont typeface="Wingdings" panose="05000000000000000000" pitchFamily="2" charset="2"/>
        <a:buChar char="§"/>
        <a:tabLst>
          <a:tab pos="1716088" algn="l"/>
        </a:tabLst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371600" indent="-457200" algn="l" rtl="0" eaLnBrk="0" fontAlgn="base" hangingPunct="0">
        <a:spcBef>
          <a:spcPts val="300"/>
        </a:spcBef>
        <a:spcAft>
          <a:spcPct val="0"/>
        </a:spcAft>
        <a:buClr>
          <a:srgbClr val="CAE7FE"/>
        </a:buClr>
        <a:buSzPct val="10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arlingtonva.us/projects/core-rosslyn-transportation-study/" TargetMode="External"/><Relationship Id="rId2" Type="http://schemas.openxmlformats.org/officeDocument/2006/relationships/hyperlink" Target="mailto:csherman@arlingtonva.us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F65EC-D4F2-449D-8423-60F6649CAD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50086" y="5540830"/>
            <a:ext cx="1447800" cy="3048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June 5,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2B5534-1FFF-4D2C-895C-1ECE168D22ED}"/>
              </a:ext>
            </a:extLst>
          </p:cNvPr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6C4C7-FE78-4636-80F4-651F8792059D}"/>
              </a:ext>
            </a:extLst>
          </p:cNvPr>
          <p:cNvSpPr/>
          <p:nvPr/>
        </p:nvSpPr>
        <p:spPr>
          <a:xfrm>
            <a:off x="10972800" y="-3629"/>
            <a:ext cx="1219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3D4F37A5-2E0F-4F28-BAE2-BE946884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Rosslyn Mode Share: Residents</a:t>
            </a:r>
          </a:p>
        </p:txBody>
      </p:sp>
      <p:sp>
        <p:nvSpPr>
          <p:cNvPr id="59397" name="TextBox 6">
            <a:extLst>
              <a:ext uri="{FF2B5EF4-FFF2-40B4-BE49-F238E27FC236}">
                <a16:creationId xmlns:a16="http://schemas.microsoft.com/office/drawing/2014/main" id="{AA755E8C-796E-465C-8A85-9BAD59B5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803900"/>
            <a:ext cx="5638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en-US" altLang="en-US" sz="800" dirty="0"/>
              <a:t>Source: American Community Survey commuting data (2011-2015) for two census tracts generally representing Study Area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1F18A94-FCEC-47AB-B3DE-D1B016499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145866"/>
              </p:ext>
            </p:extLst>
          </p:nvPr>
        </p:nvGraphicFramePr>
        <p:xfrm>
          <a:off x="1828801" y="1096962"/>
          <a:ext cx="5593946" cy="469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10D8A1-5188-46BE-99D1-98E8B6ABD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400" y="2209800"/>
            <a:ext cx="3581400" cy="3429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200" dirty="0"/>
              <a:t>Rosslyn’s public transit and active mode shares are </a:t>
            </a:r>
            <a:r>
              <a:rPr lang="en-US" altLang="en-US" sz="2200" i="1" dirty="0"/>
              <a:t>almost double </a:t>
            </a:r>
            <a:r>
              <a:rPr lang="en-US" altLang="en-US" sz="2200" dirty="0"/>
              <a:t>that of the County as a whole</a:t>
            </a:r>
          </a:p>
          <a:p>
            <a:pPr>
              <a:defRPr/>
            </a:pPr>
            <a:r>
              <a:rPr lang="en-US" altLang="en-US" sz="2200" dirty="0"/>
              <a:t>Accommodating public transit and active modes is </a:t>
            </a:r>
            <a:r>
              <a:rPr lang="en-US" altLang="en-US" sz="2200" i="1" dirty="0"/>
              <a:t>critical</a:t>
            </a:r>
            <a:r>
              <a:rPr lang="en-US" altLang="en-US" sz="2200" dirty="0"/>
              <a:t> in Rosslyn</a:t>
            </a:r>
          </a:p>
          <a:p>
            <a:pPr>
              <a:defRPr/>
            </a:pPr>
            <a:endParaRPr lang="en-US" altLang="en-US" sz="2200" dirty="0"/>
          </a:p>
        </p:txBody>
      </p:sp>
      <p:sp>
        <p:nvSpPr>
          <p:cNvPr id="11" name="Slide Number Placeholder 5">
            <a:extLst/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8400" y="6270625"/>
            <a:ext cx="503238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12" name="Arrow: Right 11"/>
          <p:cNvSpPr/>
          <p:nvPr/>
        </p:nvSpPr>
        <p:spPr>
          <a:xfrm flipH="1">
            <a:off x="7261945" y="990600"/>
            <a:ext cx="1143000" cy="83820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28745" y="1055757"/>
            <a:ext cx="22127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accent1"/>
                </a:solidFill>
              </a:rPr>
              <a:t>ROSSLYN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AD41D22-907E-4393-838B-103876E96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209290"/>
              </p:ext>
            </p:extLst>
          </p:nvPr>
        </p:nvGraphicFramePr>
        <p:xfrm>
          <a:off x="1219200" y="1143001"/>
          <a:ext cx="6553200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0418" name="Title 1">
            <a:extLst>
              <a:ext uri="{FF2B5EF4-FFF2-40B4-BE49-F238E27FC236}">
                <a16:creationId xmlns:a16="http://schemas.microsoft.com/office/drawing/2014/main" id="{9609DFC3-9247-4872-9B95-74ADB753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Rosslyn Mode Share: Employees</a:t>
            </a:r>
          </a:p>
        </p:txBody>
      </p:sp>
      <p:sp>
        <p:nvSpPr>
          <p:cNvPr id="60421" name="Content Placeholder 2">
            <a:extLst>
              <a:ext uri="{FF2B5EF4-FFF2-40B4-BE49-F238E27FC236}">
                <a16:creationId xmlns:a16="http://schemas.microsoft.com/office/drawing/2014/main" id="{7B493E77-8DA0-4DEE-B2A2-1B34CAA49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2131708"/>
            <a:ext cx="3505200" cy="3126092"/>
          </a:xfrm>
        </p:spPr>
        <p:txBody>
          <a:bodyPr>
            <a:normAutofit/>
          </a:bodyPr>
          <a:lstStyle/>
          <a:p>
            <a:pPr marL="347663" indent="-347663">
              <a:spcBef>
                <a:spcPts val="2400"/>
              </a:spcBef>
            </a:pPr>
            <a:r>
              <a:rPr lang="en-US" altLang="en-US" sz="2400" dirty="0"/>
              <a:t>Almost equivalent percentages of drive alone and public transit trips</a:t>
            </a:r>
          </a:p>
          <a:p>
            <a:pPr marL="347663" indent="-347663">
              <a:spcBef>
                <a:spcPts val="2400"/>
              </a:spcBef>
            </a:pPr>
            <a:r>
              <a:rPr lang="en-US" altLang="en-US" sz="2400" i="1" dirty="0"/>
              <a:t>Public transit is a vital link </a:t>
            </a:r>
            <a:r>
              <a:rPr lang="en-US" altLang="en-US" sz="2400" dirty="0"/>
              <a:t>for commuters who work in Rosslyn </a:t>
            </a:r>
          </a:p>
          <a:p>
            <a:pPr marL="347663" indent="-347663">
              <a:spcBef>
                <a:spcPts val="2400"/>
              </a:spcBef>
            </a:pPr>
            <a:endParaRPr lang="en-US" altLang="en-US" sz="2400" dirty="0"/>
          </a:p>
        </p:txBody>
      </p:sp>
      <p:sp>
        <p:nvSpPr>
          <p:cNvPr id="60422" name="TextBox 7">
            <a:extLst>
              <a:ext uri="{FF2B5EF4-FFF2-40B4-BE49-F238E27FC236}">
                <a16:creationId xmlns:a16="http://schemas.microsoft.com/office/drawing/2014/main" id="{AE4514DA-BFD1-43AC-933B-99F985FDD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975" y="5507038"/>
            <a:ext cx="5073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en-US" altLang="en-US" sz="800" dirty="0"/>
              <a:t>Source: Arlington County Building Survey (2016) for buildings in the Rosslyn Study Area</a:t>
            </a:r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8400" y="6270625"/>
            <a:ext cx="503238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10" name="Arrow: Right 9"/>
          <p:cNvSpPr/>
          <p:nvPr/>
        </p:nvSpPr>
        <p:spPr>
          <a:xfrm>
            <a:off x="6778878" y="968305"/>
            <a:ext cx="1143000" cy="838200"/>
          </a:xfrm>
          <a:prstGeom prst="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45678" y="1033462"/>
            <a:ext cx="22127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accent5"/>
                </a:solidFill>
              </a:rPr>
              <a:t>ROSSLYN</a:t>
            </a:r>
            <a:endParaRPr lang="en-US" sz="40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DA4EA9F3-62E7-4533-BF7C-6C611C179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Regional Gateway</a:t>
            </a:r>
          </a:p>
        </p:txBody>
      </p:sp>
      <p:sp>
        <p:nvSpPr>
          <p:cNvPr id="10" name="Slide Number Placeholder 5">
            <a:extLst/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8400" y="6270625"/>
            <a:ext cx="503238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5750" t="22039" r="15811" b="69851"/>
          <a:stretch/>
        </p:blipFill>
        <p:spPr>
          <a:xfrm>
            <a:off x="2052734" y="5470602"/>
            <a:ext cx="1517459" cy="444948"/>
          </a:xfrm>
          <a:prstGeom prst="rect">
            <a:avLst/>
          </a:prstGeom>
        </p:spPr>
      </p:pic>
      <p:sp>
        <p:nvSpPr>
          <p:cNvPr id="12" name="TextBox 2">
            <a:extLst/>
          </p:cNvPr>
          <p:cNvSpPr txBox="1">
            <a:spLocks noChangeArrowheads="1"/>
          </p:cNvSpPr>
          <p:nvPr/>
        </p:nvSpPr>
        <p:spPr bwMode="auto">
          <a:xfrm>
            <a:off x="3600450" y="5708755"/>
            <a:ext cx="52387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en-US" altLang="en-US" sz="800" dirty="0"/>
              <a:t>Source: MWCOG regional travel forecast model and </a:t>
            </a:r>
            <a:r>
              <a:rPr lang="en-US" altLang="en-US" sz="800" dirty="0" err="1"/>
              <a:t>StreetLight</a:t>
            </a:r>
            <a:r>
              <a:rPr lang="en-US" altLang="en-US" sz="800" dirty="0"/>
              <a:t> origin-destination data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93913" y="1155560"/>
            <a:ext cx="5652198" cy="4378686"/>
            <a:chOff x="457200" y="1155560"/>
            <a:chExt cx="5652198" cy="437868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2778" t="4167" r="17592" b="4167"/>
            <a:stretch/>
          </p:blipFill>
          <p:spPr>
            <a:xfrm>
              <a:off x="457200" y="1323754"/>
              <a:ext cx="5486400" cy="4210492"/>
            </a:xfrm>
            <a:prstGeom prst="rect">
              <a:avLst/>
            </a:prstGeom>
          </p:spPr>
        </p:pic>
        <p:sp>
          <p:nvSpPr>
            <p:cNvPr id="16" name="Freeform: Shape 15"/>
            <p:cNvSpPr/>
            <p:nvPr/>
          </p:nvSpPr>
          <p:spPr>
            <a:xfrm>
              <a:off x="4280598" y="1155560"/>
              <a:ext cx="1828800" cy="3426488"/>
            </a:xfrm>
            <a:custGeom>
              <a:avLst/>
              <a:gdLst>
                <a:gd name="connsiteX0" fmla="*/ 0 w 1828800"/>
                <a:gd name="connsiteY0" fmla="*/ 10049 h 3426488"/>
                <a:gd name="connsiteX1" fmla="*/ 371789 w 1828800"/>
                <a:gd name="connsiteY1" fmla="*/ 552660 h 3426488"/>
                <a:gd name="connsiteX2" fmla="*/ 512466 w 1828800"/>
                <a:gd name="connsiteY2" fmla="*/ 1396721 h 3426488"/>
                <a:gd name="connsiteX3" fmla="*/ 622998 w 1828800"/>
                <a:gd name="connsiteY3" fmla="*/ 1688124 h 3426488"/>
                <a:gd name="connsiteX4" fmla="*/ 834013 w 1828800"/>
                <a:gd name="connsiteY4" fmla="*/ 2049864 h 3426488"/>
                <a:gd name="connsiteX5" fmla="*/ 1808703 w 1828800"/>
                <a:gd name="connsiteY5" fmla="*/ 3426488 h 3426488"/>
                <a:gd name="connsiteX6" fmla="*/ 1828800 w 1828800"/>
                <a:gd name="connsiteY6" fmla="*/ 0 h 3426488"/>
                <a:gd name="connsiteX7" fmla="*/ 80387 w 1828800"/>
                <a:gd name="connsiteY7" fmla="*/ 10049 h 3426488"/>
                <a:gd name="connsiteX8" fmla="*/ 0 w 1828800"/>
                <a:gd name="connsiteY8" fmla="*/ 10049 h 342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3426488">
                  <a:moveTo>
                    <a:pt x="0" y="10049"/>
                  </a:moveTo>
                  <a:lnTo>
                    <a:pt x="371789" y="552660"/>
                  </a:lnTo>
                  <a:lnTo>
                    <a:pt x="512466" y="1396721"/>
                  </a:lnTo>
                  <a:lnTo>
                    <a:pt x="622998" y="1688124"/>
                  </a:lnTo>
                  <a:lnTo>
                    <a:pt x="834013" y="2049864"/>
                  </a:lnTo>
                  <a:lnTo>
                    <a:pt x="1808703" y="3426488"/>
                  </a:lnTo>
                  <a:lnTo>
                    <a:pt x="1828800" y="0"/>
                  </a:lnTo>
                  <a:lnTo>
                    <a:pt x="80387" y="10049"/>
                  </a:lnTo>
                  <a:lnTo>
                    <a:pt x="0" y="100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: Shape 16"/>
          <p:cNvSpPr/>
          <p:nvPr/>
        </p:nvSpPr>
        <p:spPr>
          <a:xfrm>
            <a:off x="1928813" y="2288939"/>
            <a:ext cx="2654300" cy="708261"/>
          </a:xfrm>
          <a:custGeom>
            <a:avLst/>
            <a:gdLst>
              <a:gd name="connsiteX0" fmla="*/ 0 w 2654300"/>
              <a:gd name="connsiteY0" fmla="*/ 698500 h 698500"/>
              <a:gd name="connsiteX1" fmla="*/ 336550 w 2654300"/>
              <a:gd name="connsiteY1" fmla="*/ 660400 h 698500"/>
              <a:gd name="connsiteX2" fmla="*/ 673100 w 2654300"/>
              <a:gd name="connsiteY2" fmla="*/ 527050 h 698500"/>
              <a:gd name="connsiteX3" fmla="*/ 1270000 w 2654300"/>
              <a:gd name="connsiteY3" fmla="*/ 209550 h 698500"/>
              <a:gd name="connsiteX4" fmla="*/ 1835150 w 2654300"/>
              <a:gd name="connsiteY4" fmla="*/ 25400 h 698500"/>
              <a:gd name="connsiteX5" fmla="*/ 2527300 w 2654300"/>
              <a:gd name="connsiteY5" fmla="*/ 0 h 698500"/>
              <a:gd name="connsiteX6" fmla="*/ 2654300 w 2654300"/>
              <a:gd name="connsiteY6" fmla="*/ 12700 h 698500"/>
              <a:gd name="connsiteX0" fmla="*/ 0 w 2654300"/>
              <a:gd name="connsiteY0" fmla="*/ 698500 h 698500"/>
              <a:gd name="connsiteX1" fmla="*/ 336550 w 2654300"/>
              <a:gd name="connsiteY1" fmla="*/ 660400 h 698500"/>
              <a:gd name="connsiteX2" fmla="*/ 673100 w 2654300"/>
              <a:gd name="connsiteY2" fmla="*/ 527050 h 698500"/>
              <a:gd name="connsiteX3" fmla="*/ 1270000 w 2654300"/>
              <a:gd name="connsiteY3" fmla="*/ 209550 h 698500"/>
              <a:gd name="connsiteX4" fmla="*/ 1835150 w 2654300"/>
              <a:gd name="connsiteY4" fmla="*/ 25400 h 698500"/>
              <a:gd name="connsiteX5" fmla="*/ 2527300 w 2654300"/>
              <a:gd name="connsiteY5" fmla="*/ 0 h 698500"/>
              <a:gd name="connsiteX6" fmla="*/ 2654300 w 2654300"/>
              <a:gd name="connsiteY6" fmla="*/ 12700 h 698500"/>
              <a:gd name="connsiteX0" fmla="*/ 0 w 2654300"/>
              <a:gd name="connsiteY0" fmla="*/ 698500 h 698500"/>
              <a:gd name="connsiteX1" fmla="*/ 336550 w 2654300"/>
              <a:gd name="connsiteY1" fmla="*/ 660400 h 698500"/>
              <a:gd name="connsiteX2" fmla="*/ 673100 w 2654300"/>
              <a:gd name="connsiteY2" fmla="*/ 527050 h 698500"/>
              <a:gd name="connsiteX3" fmla="*/ 1270000 w 2654300"/>
              <a:gd name="connsiteY3" fmla="*/ 209550 h 698500"/>
              <a:gd name="connsiteX4" fmla="*/ 1835150 w 2654300"/>
              <a:gd name="connsiteY4" fmla="*/ 25400 h 698500"/>
              <a:gd name="connsiteX5" fmla="*/ 2527300 w 2654300"/>
              <a:gd name="connsiteY5" fmla="*/ 0 h 698500"/>
              <a:gd name="connsiteX6" fmla="*/ 2654300 w 2654300"/>
              <a:gd name="connsiteY6" fmla="*/ 12700 h 698500"/>
              <a:gd name="connsiteX0" fmla="*/ 0 w 2654300"/>
              <a:gd name="connsiteY0" fmla="*/ 708261 h 708261"/>
              <a:gd name="connsiteX1" fmla="*/ 336550 w 2654300"/>
              <a:gd name="connsiteY1" fmla="*/ 670161 h 708261"/>
              <a:gd name="connsiteX2" fmla="*/ 673100 w 2654300"/>
              <a:gd name="connsiteY2" fmla="*/ 536811 h 708261"/>
              <a:gd name="connsiteX3" fmla="*/ 1270000 w 2654300"/>
              <a:gd name="connsiteY3" fmla="*/ 219311 h 708261"/>
              <a:gd name="connsiteX4" fmla="*/ 1835150 w 2654300"/>
              <a:gd name="connsiteY4" fmla="*/ 35161 h 708261"/>
              <a:gd name="connsiteX5" fmla="*/ 2527300 w 2654300"/>
              <a:gd name="connsiteY5" fmla="*/ 9761 h 708261"/>
              <a:gd name="connsiteX6" fmla="*/ 2654300 w 2654300"/>
              <a:gd name="connsiteY6" fmla="*/ 22461 h 70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4300" h="708261">
                <a:moveTo>
                  <a:pt x="0" y="708261"/>
                </a:moveTo>
                <a:lnTo>
                  <a:pt x="336550" y="670161"/>
                </a:lnTo>
                <a:cubicBezTo>
                  <a:pt x="448733" y="641586"/>
                  <a:pt x="517525" y="611953"/>
                  <a:pt x="673100" y="536811"/>
                </a:cubicBezTo>
                <a:cubicBezTo>
                  <a:pt x="828675" y="461669"/>
                  <a:pt x="1081617" y="280694"/>
                  <a:pt x="1270000" y="219311"/>
                </a:cubicBezTo>
                <a:lnTo>
                  <a:pt x="1835150" y="35161"/>
                </a:lnTo>
                <a:cubicBezTo>
                  <a:pt x="2023533" y="-26222"/>
                  <a:pt x="2390775" y="11878"/>
                  <a:pt x="2527300" y="9761"/>
                </a:cubicBezTo>
                <a:lnTo>
                  <a:pt x="2654300" y="22461"/>
                </a:lnTo>
              </a:path>
            </a:pathLst>
          </a:custGeom>
          <a:ln w="76200">
            <a:solidFill>
              <a:srgbClr val="FF9933"/>
            </a:solidFill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1916113" y="1403352"/>
            <a:ext cx="2901950" cy="285985"/>
          </a:xfrm>
          <a:custGeom>
            <a:avLst/>
            <a:gdLst>
              <a:gd name="connsiteX0" fmla="*/ 0 w 2730500"/>
              <a:gd name="connsiteY0" fmla="*/ 76200 h 311150"/>
              <a:gd name="connsiteX1" fmla="*/ 393700 w 2730500"/>
              <a:gd name="connsiteY1" fmla="*/ 114300 h 311150"/>
              <a:gd name="connsiteX2" fmla="*/ 927100 w 2730500"/>
              <a:gd name="connsiteY2" fmla="*/ 0 h 311150"/>
              <a:gd name="connsiteX3" fmla="*/ 1924050 w 2730500"/>
              <a:gd name="connsiteY3" fmla="*/ 311150 h 311150"/>
              <a:gd name="connsiteX4" fmla="*/ 2298700 w 2730500"/>
              <a:gd name="connsiteY4" fmla="*/ 311150 h 311150"/>
              <a:gd name="connsiteX5" fmla="*/ 2730500 w 2730500"/>
              <a:gd name="connsiteY5" fmla="*/ 228600 h 311150"/>
              <a:gd name="connsiteX0" fmla="*/ 0 w 2730500"/>
              <a:gd name="connsiteY0" fmla="*/ 81342 h 316292"/>
              <a:gd name="connsiteX1" fmla="*/ 393700 w 2730500"/>
              <a:gd name="connsiteY1" fmla="*/ 119442 h 316292"/>
              <a:gd name="connsiteX2" fmla="*/ 927100 w 2730500"/>
              <a:gd name="connsiteY2" fmla="*/ 5142 h 316292"/>
              <a:gd name="connsiteX3" fmla="*/ 1924050 w 2730500"/>
              <a:gd name="connsiteY3" fmla="*/ 316292 h 316292"/>
              <a:gd name="connsiteX4" fmla="*/ 2298700 w 2730500"/>
              <a:gd name="connsiteY4" fmla="*/ 316292 h 316292"/>
              <a:gd name="connsiteX5" fmla="*/ 2730500 w 2730500"/>
              <a:gd name="connsiteY5" fmla="*/ 233742 h 316292"/>
              <a:gd name="connsiteX0" fmla="*/ 0 w 2730500"/>
              <a:gd name="connsiteY0" fmla="*/ 81342 h 316292"/>
              <a:gd name="connsiteX1" fmla="*/ 393700 w 2730500"/>
              <a:gd name="connsiteY1" fmla="*/ 119442 h 316292"/>
              <a:gd name="connsiteX2" fmla="*/ 927100 w 2730500"/>
              <a:gd name="connsiteY2" fmla="*/ 5142 h 316292"/>
              <a:gd name="connsiteX3" fmla="*/ 1924050 w 2730500"/>
              <a:gd name="connsiteY3" fmla="*/ 316292 h 316292"/>
              <a:gd name="connsiteX4" fmla="*/ 2298700 w 2730500"/>
              <a:gd name="connsiteY4" fmla="*/ 316292 h 316292"/>
              <a:gd name="connsiteX5" fmla="*/ 2730500 w 2730500"/>
              <a:gd name="connsiteY5" fmla="*/ 233742 h 316292"/>
              <a:gd name="connsiteX0" fmla="*/ 0 w 2730500"/>
              <a:gd name="connsiteY0" fmla="*/ 81342 h 316292"/>
              <a:gd name="connsiteX1" fmla="*/ 393700 w 2730500"/>
              <a:gd name="connsiteY1" fmla="*/ 119442 h 316292"/>
              <a:gd name="connsiteX2" fmla="*/ 927100 w 2730500"/>
              <a:gd name="connsiteY2" fmla="*/ 5142 h 316292"/>
              <a:gd name="connsiteX3" fmla="*/ 1924050 w 2730500"/>
              <a:gd name="connsiteY3" fmla="*/ 316292 h 316292"/>
              <a:gd name="connsiteX4" fmla="*/ 2298700 w 2730500"/>
              <a:gd name="connsiteY4" fmla="*/ 316292 h 316292"/>
              <a:gd name="connsiteX5" fmla="*/ 2730500 w 2730500"/>
              <a:gd name="connsiteY5" fmla="*/ 233742 h 316292"/>
              <a:gd name="connsiteX0" fmla="*/ 0 w 2730500"/>
              <a:gd name="connsiteY0" fmla="*/ 81342 h 316292"/>
              <a:gd name="connsiteX1" fmla="*/ 393700 w 2730500"/>
              <a:gd name="connsiteY1" fmla="*/ 119442 h 316292"/>
              <a:gd name="connsiteX2" fmla="*/ 927100 w 2730500"/>
              <a:gd name="connsiteY2" fmla="*/ 5142 h 316292"/>
              <a:gd name="connsiteX3" fmla="*/ 1924050 w 2730500"/>
              <a:gd name="connsiteY3" fmla="*/ 316292 h 316292"/>
              <a:gd name="connsiteX4" fmla="*/ 2298700 w 2730500"/>
              <a:gd name="connsiteY4" fmla="*/ 316292 h 316292"/>
              <a:gd name="connsiteX5" fmla="*/ 2730500 w 2730500"/>
              <a:gd name="connsiteY5" fmla="*/ 233742 h 316292"/>
              <a:gd name="connsiteX0" fmla="*/ 0 w 2730500"/>
              <a:gd name="connsiteY0" fmla="*/ 32453 h 286688"/>
              <a:gd name="connsiteX1" fmla="*/ 393700 w 2730500"/>
              <a:gd name="connsiteY1" fmla="*/ 70553 h 286688"/>
              <a:gd name="connsiteX2" fmla="*/ 927100 w 2730500"/>
              <a:gd name="connsiteY2" fmla="*/ 7053 h 286688"/>
              <a:gd name="connsiteX3" fmla="*/ 1924050 w 2730500"/>
              <a:gd name="connsiteY3" fmla="*/ 267403 h 286688"/>
              <a:gd name="connsiteX4" fmla="*/ 2298700 w 2730500"/>
              <a:gd name="connsiteY4" fmla="*/ 267403 h 286688"/>
              <a:gd name="connsiteX5" fmla="*/ 2730500 w 2730500"/>
              <a:gd name="connsiteY5" fmla="*/ 184853 h 286688"/>
              <a:gd name="connsiteX0" fmla="*/ 0 w 2730500"/>
              <a:gd name="connsiteY0" fmla="*/ 25974 h 280209"/>
              <a:gd name="connsiteX1" fmla="*/ 393700 w 2730500"/>
              <a:gd name="connsiteY1" fmla="*/ 64074 h 280209"/>
              <a:gd name="connsiteX2" fmla="*/ 927100 w 2730500"/>
              <a:gd name="connsiteY2" fmla="*/ 574 h 280209"/>
              <a:gd name="connsiteX3" fmla="*/ 1924050 w 2730500"/>
              <a:gd name="connsiteY3" fmla="*/ 260924 h 280209"/>
              <a:gd name="connsiteX4" fmla="*/ 2298700 w 2730500"/>
              <a:gd name="connsiteY4" fmla="*/ 260924 h 280209"/>
              <a:gd name="connsiteX5" fmla="*/ 2730500 w 2730500"/>
              <a:gd name="connsiteY5" fmla="*/ 178374 h 280209"/>
              <a:gd name="connsiteX0" fmla="*/ 0 w 2901950"/>
              <a:gd name="connsiteY0" fmla="*/ 0 h 285985"/>
              <a:gd name="connsiteX1" fmla="*/ 565150 w 2901950"/>
              <a:gd name="connsiteY1" fmla="*/ 69850 h 285985"/>
              <a:gd name="connsiteX2" fmla="*/ 1098550 w 2901950"/>
              <a:gd name="connsiteY2" fmla="*/ 6350 h 285985"/>
              <a:gd name="connsiteX3" fmla="*/ 2095500 w 2901950"/>
              <a:gd name="connsiteY3" fmla="*/ 266700 h 285985"/>
              <a:gd name="connsiteX4" fmla="*/ 2470150 w 2901950"/>
              <a:gd name="connsiteY4" fmla="*/ 266700 h 285985"/>
              <a:gd name="connsiteX5" fmla="*/ 2901950 w 2901950"/>
              <a:gd name="connsiteY5" fmla="*/ 184150 h 28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1950" h="285985">
                <a:moveTo>
                  <a:pt x="0" y="0"/>
                </a:moveTo>
                <a:cubicBezTo>
                  <a:pt x="131233" y="12700"/>
                  <a:pt x="382058" y="68792"/>
                  <a:pt x="565150" y="69850"/>
                </a:cubicBezTo>
                <a:cubicBezTo>
                  <a:pt x="748242" y="70908"/>
                  <a:pt x="830792" y="-1058"/>
                  <a:pt x="1098550" y="6350"/>
                </a:cubicBezTo>
                <a:cubicBezTo>
                  <a:pt x="1366308" y="13758"/>
                  <a:pt x="1866900" y="223308"/>
                  <a:pt x="2095500" y="266700"/>
                </a:cubicBezTo>
                <a:cubicBezTo>
                  <a:pt x="2324100" y="310092"/>
                  <a:pt x="2345267" y="266700"/>
                  <a:pt x="2470150" y="266700"/>
                </a:cubicBezTo>
                <a:cubicBezTo>
                  <a:pt x="2595033" y="266700"/>
                  <a:pt x="2758017" y="211667"/>
                  <a:pt x="2901950" y="184150"/>
                </a:cubicBezTo>
              </a:path>
            </a:pathLst>
          </a:custGeom>
          <a:ln w="76200">
            <a:solidFill>
              <a:srgbClr val="FF9933"/>
            </a:solidFill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/>
          <p:cNvSpPr/>
          <p:nvPr/>
        </p:nvSpPr>
        <p:spPr>
          <a:xfrm>
            <a:off x="2944813" y="4497256"/>
            <a:ext cx="1866900" cy="1179644"/>
          </a:xfrm>
          <a:custGeom>
            <a:avLst/>
            <a:gdLst>
              <a:gd name="connsiteX0" fmla="*/ 0 w 1752600"/>
              <a:gd name="connsiteY0" fmla="*/ 1028700 h 1028700"/>
              <a:gd name="connsiteX1" fmla="*/ 393700 w 1752600"/>
              <a:gd name="connsiteY1" fmla="*/ 590550 h 1028700"/>
              <a:gd name="connsiteX2" fmla="*/ 781050 w 1752600"/>
              <a:gd name="connsiteY2" fmla="*/ 361950 h 1028700"/>
              <a:gd name="connsiteX3" fmla="*/ 1460500 w 1752600"/>
              <a:gd name="connsiteY3" fmla="*/ 31750 h 1028700"/>
              <a:gd name="connsiteX4" fmla="*/ 1752600 w 1752600"/>
              <a:gd name="connsiteY4" fmla="*/ 0 h 1028700"/>
              <a:gd name="connsiteX0" fmla="*/ 0 w 1752600"/>
              <a:gd name="connsiteY0" fmla="*/ 1028700 h 1028700"/>
              <a:gd name="connsiteX1" fmla="*/ 393700 w 1752600"/>
              <a:gd name="connsiteY1" fmla="*/ 590550 h 1028700"/>
              <a:gd name="connsiteX2" fmla="*/ 781050 w 1752600"/>
              <a:gd name="connsiteY2" fmla="*/ 361950 h 1028700"/>
              <a:gd name="connsiteX3" fmla="*/ 1460500 w 1752600"/>
              <a:gd name="connsiteY3" fmla="*/ 31750 h 1028700"/>
              <a:gd name="connsiteX4" fmla="*/ 1752600 w 1752600"/>
              <a:gd name="connsiteY4" fmla="*/ 0 h 1028700"/>
              <a:gd name="connsiteX0" fmla="*/ 0 w 1752600"/>
              <a:gd name="connsiteY0" fmla="*/ 1028700 h 1028700"/>
              <a:gd name="connsiteX1" fmla="*/ 393700 w 1752600"/>
              <a:gd name="connsiteY1" fmla="*/ 590550 h 1028700"/>
              <a:gd name="connsiteX2" fmla="*/ 781050 w 1752600"/>
              <a:gd name="connsiteY2" fmla="*/ 361950 h 1028700"/>
              <a:gd name="connsiteX3" fmla="*/ 1460500 w 1752600"/>
              <a:gd name="connsiteY3" fmla="*/ 31750 h 1028700"/>
              <a:gd name="connsiteX4" fmla="*/ 1752600 w 1752600"/>
              <a:gd name="connsiteY4" fmla="*/ 0 h 1028700"/>
              <a:gd name="connsiteX0" fmla="*/ 0 w 1752600"/>
              <a:gd name="connsiteY0" fmla="*/ 1052644 h 1052644"/>
              <a:gd name="connsiteX1" fmla="*/ 393700 w 1752600"/>
              <a:gd name="connsiteY1" fmla="*/ 614494 h 1052644"/>
              <a:gd name="connsiteX2" fmla="*/ 781050 w 1752600"/>
              <a:gd name="connsiteY2" fmla="*/ 385894 h 1052644"/>
              <a:gd name="connsiteX3" fmla="*/ 1460500 w 1752600"/>
              <a:gd name="connsiteY3" fmla="*/ 55694 h 1052644"/>
              <a:gd name="connsiteX4" fmla="*/ 1752600 w 1752600"/>
              <a:gd name="connsiteY4" fmla="*/ 23944 h 1052644"/>
              <a:gd name="connsiteX0" fmla="*/ 0 w 1866900"/>
              <a:gd name="connsiteY0" fmla="*/ 1179644 h 1179644"/>
              <a:gd name="connsiteX1" fmla="*/ 508000 w 1866900"/>
              <a:gd name="connsiteY1" fmla="*/ 614494 h 1179644"/>
              <a:gd name="connsiteX2" fmla="*/ 895350 w 1866900"/>
              <a:gd name="connsiteY2" fmla="*/ 385894 h 1179644"/>
              <a:gd name="connsiteX3" fmla="*/ 1574800 w 1866900"/>
              <a:gd name="connsiteY3" fmla="*/ 55694 h 1179644"/>
              <a:gd name="connsiteX4" fmla="*/ 1866900 w 1866900"/>
              <a:gd name="connsiteY4" fmla="*/ 23944 h 117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00" h="1179644">
                <a:moveTo>
                  <a:pt x="0" y="1179644"/>
                </a:moveTo>
                <a:cubicBezTo>
                  <a:pt x="131233" y="1033594"/>
                  <a:pt x="358775" y="746786"/>
                  <a:pt x="508000" y="614494"/>
                </a:cubicBezTo>
                <a:cubicBezTo>
                  <a:pt x="657225" y="482202"/>
                  <a:pt x="668867" y="495961"/>
                  <a:pt x="895350" y="385894"/>
                </a:cubicBezTo>
                <a:lnTo>
                  <a:pt x="1574800" y="55694"/>
                </a:lnTo>
                <a:cubicBezTo>
                  <a:pt x="1801283" y="-54373"/>
                  <a:pt x="1769533" y="34527"/>
                  <a:pt x="1866900" y="23944"/>
                </a:cubicBezTo>
              </a:path>
            </a:pathLst>
          </a:custGeom>
          <a:ln w="76200">
            <a:solidFill>
              <a:srgbClr val="FF9933"/>
            </a:solidFill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/>
          <p:cNvSpPr/>
          <p:nvPr/>
        </p:nvSpPr>
        <p:spPr>
          <a:xfrm>
            <a:off x="5873530" y="4229100"/>
            <a:ext cx="189133" cy="1441450"/>
          </a:xfrm>
          <a:custGeom>
            <a:avLst/>
            <a:gdLst>
              <a:gd name="connsiteX0" fmla="*/ 0 w 165100"/>
              <a:gd name="connsiteY0" fmla="*/ 0 h 342900"/>
              <a:gd name="connsiteX1" fmla="*/ 69850 w 165100"/>
              <a:gd name="connsiteY1" fmla="*/ 241300 h 342900"/>
              <a:gd name="connsiteX2" fmla="*/ 165100 w 165100"/>
              <a:gd name="connsiteY2" fmla="*/ 342900 h 342900"/>
              <a:gd name="connsiteX0" fmla="*/ 0 w 133350"/>
              <a:gd name="connsiteY0" fmla="*/ 0 h 1308100"/>
              <a:gd name="connsiteX1" fmla="*/ 38100 w 133350"/>
              <a:gd name="connsiteY1" fmla="*/ 1206500 h 1308100"/>
              <a:gd name="connsiteX2" fmla="*/ 133350 w 133350"/>
              <a:gd name="connsiteY2" fmla="*/ 1308100 h 1308100"/>
              <a:gd name="connsiteX0" fmla="*/ 38100 w 171450"/>
              <a:gd name="connsiteY0" fmla="*/ 0 h 1308100"/>
              <a:gd name="connsiteX1" fmla="*/ 0 w 171450"/>
              <a:gd name="connsiteY1" fmla="*/ 755650 h 1308100"/>
              <a:gd name="connsiteX2" fmla="*/ 171450 w 171450"/>
              <a:gd name="connsiteY2" fmla="*/ 1308100 h 1308100"/>
              <a:gd name="connsiteX0" fmla="*/ 38100 w 171450"/>
              <a:gd name="connsiteY0" fmla="*/ 0 h 1308100"/>
              <a:gd name="connsiteX1" fmla="*/ 19050 w 171450"/>
              <a:gd name="connsiteY1" fmla="*/ 412750 h 1308100"/>
              <a:gd name="connsiteX2" fmla="*/ 0 w 171450"/>
              <a:gd name="connsiteY2" fmla="*/ 755650 h 1308100"/>
              <a:gd name="connsiteX3" fmla="*/ 171450 w 171450"/>
              <a:gd name="connsiteY3" fmla="*/ 1308100 h 1308100"/>
              <a:gd name="connsiteX0" fmla="*/ 76200 w 209550"/>
              <a:gd name="connsiteY0" fmla="*/ 0 h 1308100"/>
              <a:gd name="connsiteX1" fmla="*/ 0 w 209550"/>
              <a:gd name="connsiteY1" fmla="*/ 393700 h 1308100"/>
              <a:gd name="connsiteX2" fmla="*/ 38100 w 209550"/>
              <a:gd name="connsiteY2" fmla="*/ 755650 h 1308100"/>
              <a:gd name="connsiteX3" fmla="*/ 209550 w 209550"/>
              <a:gd name="connsiteY3" fmla="*/ 1308100 h 1308100"/>
              <a:gd name="connsiteX0" fmla="*/ 78034 w 211384"/>
              <a:gd name="connsiteY0" fmla="*/ 0 h 1308100"/>
              <a:gd name="connsiteX1" fmla="*/ 1834 w 211384"/>
              <a:gd name="connsiteY1" fmla="*/ 393700 h 1308100"/>
              <a:gd name="connsiteX2" fmla="*/ 39934 w 211384"/>
              <a:gd name="connsiteY2" fmla="*/ 755650 h 1308100"/>
              <a:gd name="connsiteX3" fmla="*/ 211384 w 211384"/>
              <a:gd name="connsiteY3" fmla="*/ 1308100 h 1308100"/>
              <a:gd name="connsiteX0" fmla="*/ 82009 w 215359"/>
              <a:gd name="connsiteY0" fmla="*/ 0 h 1308100"/>
              <a:gd name="connsiteX1" fmla="*/ 5809 w 215359"/>
              <a:gd name="connsiteY1" fmla="*/ 393700 h 1308100"/>
              <a:gd name="connsiteX2" fmla="*/ 43909 w 215359"/>
              <a:gd name="connsiteY2" fmla="*/ 755650 h 1308100"/>
              <a:gd name="connsiteX3" fmla="*/ 215359 w 215359"/>
              <a:gd name="connsiteY3" fmla="*/ 1308100 h 1308100"/>
              <a:gd name="connsiteX0" fmla="*/ 82009 w 215359"/>
              <a:gd name="connsiteY0" fmla="*/ 0 h 1308100"/>
              <a:gd name="connsiteX1" fmla="*/ 5809 w 215359"/>
              <a:gd name="connsiteY1" fmla="*/ 393700 h 1308100"/>
              <a:gd name="connsiteX2" fmla="*/ 43909 w 215359"/>
              <a:gd name="connsiteY2" fmla="*/ 908050 h 1308100"/>
              <a:gd name="connsiteX3" fmla="*/ 215359 w 215359"/>
              <a:gd name="connsiteY3" fmla="*/ 1308100 h 1308100"/>
              <a:gd name="connsiteX0" fmla="*/ 78093 w 211443"/>
              <a:gd name="connsiteY0" fmla="*/ 0 h 1308100"/>
              <a:gd name="connsiteX1" fmla="*/ 1893 w 211443"/>
              <a:gd name="connsiteY1" fmla="*/ 393700 h 1308100"/>
              <a:gd name="connsiteX2" fmla="*/ 52693 w 211443"/>
              <a:gd name="connsiteY2" fmla="*/ 908050 h 1308100"/>
              <a:gd name="connsiteX3" fmla="*/ 211443 w 211443"/>
              <a:gd name="connsiteY3" fmla="*/ 1308100 h 1308100"/>
              <a:gd name="connsiteX0" fmla="*/ 52985 w 186335"/>
              <a:gd name="connsiteY0" fmla="*/ 0 h 1308100"/>
              <a:gd name="connsiteX1" fmla="*/ 2185 w 186335"/>
              <a:gd name="connsiteY1" fmla="*/ 406400 h 1308100"/>
              <a:gd name="connsiteX2" fmla="*/ 27585 w 186335"/>
              <a:gd name="connsiteY2" fmla="*/ 908050 h 1308100"/>
              <a:gd name="connsiteX3" fmla="*/ 186335 w 186335"/>
              <a:gd name="connsiteY3" fmla="*/ 1308100 h 1308100"/>
              <a:gd name="connsiteX0" fmla="*/ 93883 w 189133"/>
              <a:gd name="connsiteY0" fmla="*/ 0 h 1295400"/>
              <a:gd name="connsiteX1" fmla="*/ 4983 w 189133"/>
              <a:gd name="connsiteY1" fmla="*/ 393700 h 1295400"/>
              <a:gd name="connsiteX2" fmla="*/ 30383 w 189133"/>
              <a:gd name="connsiteY2" fmla="*/ 895350 h 1295400"/>
              <a:gd name="connsiteX3" fmla="*/ 189133 w 189133"/>
              <a:gd name="connsiteY3" fmla="*/ 1295400 h 1295400"/>
              <a:gd name="connsiteX0" fmla="*/ 93883 w 189133"/>
              <a:gd name="connsiteY0" fmla="*/ 0 h 1441450"/>
              <a:gd name="connsiteX1" fmla="*/ 4983 w 189133"/>
              <a:gd name="connsiteY1" fmla="*/ 393700 h 1441450"/>
              <a:gd name="connsiteX2" fmla="*/ 30383 w 189133"/>
              <a:gd name="connsiteY2" fmla="*/ 895350 h 1441450"/>
              <a:gd name="connsiteX3" fmla="*/ 189133 w 189133"/>
              <a:gd name="connsiteY3" fmla="*/ 1441450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133" h="1441450">
                <a:moveTo>
                  <a:pt x="93883" y="0"/>
                </a:moveTo>
                <a:cubicBezTo>
                  <a:pt x="68483" y="131233"/>
                  <a:pt x="15566" y="244475"/>
                  <a:pt x="4983" y="393700"/>
                </a:cubicBezTo>
                <a:cubicBezTo>
                  <a:pt x="-5600" y="542925"/>
                  <a:pt x="-309" y="720725"/>
                  <a:pt x="30383" y="895350"/>
                </a:cubicBezTo>
                <a:cubicBezTo>
                  <a:pt x="61075" y="1069975"/>
                  <a:pt x="136216" y="1308100"/>
                  <a:pt x="189133" y="1441450"/>
                </a:cubicBezTo>
              </a:path>
            </a:pathLst>
          </a:custGeom>
          <a:ln w="76200">
            <a:solidFill>
              <a:srgbClr val="FF9933"/>
            </a:solidFill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/>
          <p:cNvSpPr/>
          <p:nvPr/>
        </p:nvSpPr>
        <p:spPr>
          <a:xfrm>
            <a:off x="6589713" y="4699000"/>
            <a:ext cx="266700" cy="946150"/>
          </a:xfrm>
          <a:custGeom>
            <a:avLst/>
            <a:gdLst>
              <a:gd name="connsiteX0" fmla="*/ 0 w 190500"/>
              <a:gd name="connsiteY0" fmla="*/ 0 h 654050"/>
              <a:gd name="connsiteX1" fmla="*/ 190500 w 190500"/>
              <a:gd name="connsiteY1" fmla="*/ 654050 h 654050"/>
              <a:gd name="connsiteX0" fmla="*/ 0 w 215900"/>
              <a:gd name="connsiteY0" fmla="*/ 0 h 844550"/>
              <a:gd name="connsiteX1" fmla="*/ 215900 w 215900"/>
              <a:gd name="connsiteY1" fmla="*/ 844550 h 844550"/>
              <a:gd name="connsiteX0" fmla="*/ 0 w 234950"/>
              <a:gd name="connsiteY0" fmla="*/ 0 h 889000"/>
              <a:gd name="connsiteX1" fmla="*/ 234950 w 234950"/>
              <a:gd name="connsiteY1" fmla="*/ 889000 h 889000"/>
              <a:gd name="connsiteX0" fmla="*/ 0 w 266700"/>
              <a:gd name="connsiteY0" fmla="*/ 0 h 946150"/>
              <a:gd name="connsiteX1" fmla="*/ 266700 w 266700"/>
              <a:gd name="connsiteY1" fmla="*/ 946150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6700" h="946150">
                <a:moveTo>
                  <a:pt x="0" y="0"/>
                </a:moveTo>
                <a:lnTo>
                  <a:pt x="266700" y="946150"/>
                </a:lnTo>
              </a:path>
            </a:pathLst>
          </a:custGeom>
          <a:ln w="76200">
            <a:solidFill>
              <a:srgbClr val="FF9933"/>
            </a:solidFill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/>
          <p:cNvSpPr/>
          <p:nvPr/>
        </p:nvSpPr>
        <p:spPr>
          <a:xfrm>
            <a:off x="6532563" y="4470401"/>
            <a:ext cx="1181100" cy="164994"/>
          </a:xfrm>
          <a:custGeom>
            <a:avLst/>
            <a:gdLst>
              <a:gd name="connsiteX0" fmla="*/ 1079500 w 1079500"/>
              <a:gd name="connsiteY0" fmla="*/ 0 h 127000"/>
              <a:gd name="connsiteX1" fmla="*/ 558800 w 1079500"/>
              <a:gd name="connsiteY1" fmla="*/ 127000 h 127000"/>
              <a:gd name="connsiteX2" fmla="*/ 247650 w 1079500"/>
              <a:gd name="connsiteY2" fmla="*/ 120650 h 127000"/>
              <a:gd name="connsiteX3" fmla="*/ 0 w 1079500"/>
              <a:gd name="connsiteY3" fmla="*/ 38100 h 127000"/>
              <a:gd name="connsiteX0" fmla="*/ 1079500 w 1079500"/>
              <a:gd name="connsiteY0" fmla="*/ 0 h 137737"/>
              <a:gd name="connsiteX1" fmla="*/ 558800 w 1079500"/>
              <a:gd name="connsiteY1" fmla="*/ 127000 h 137737"/>
              <a:gd name="connsiteX2" fmla="*/ 247650 w 1079500"/>
              <a:gd name="connsiteY2" fmla="*/ 120650 h 137737"/>
              <a:gd name="connsiteX3" fmla="*/ 0 w 1079500"/>
              <a:gd name="connsiteY3" fmla="*/ 38100 h 137737"/>
              <a:gd name="connsiteX0" fmla="*/ 1181100 w 1181100"/>
              <a:gd name="connsiteY0" fmla="*/ 0 h 164994"/>
              <a:gd name="connsiteX1" fmla="*/ 558800 w 1181100"/>
              <a:gd name="connsiteY1" fmla="*/ 152400 h 164994"/>
              <a:gd name="connsiteX2" fmla="*/ 247650 w 1181100"/>
              <a:gd name="connsiteY2" fmla="*/ 146050 h 164994"/>
              <a:gd name="connsiteX3" fmla="*/ 0 w 1181100"/>
              <a:gd name="connsiteY3" fmla="*/ 63500 h 16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100" h="164994">
                <a:moveTo>
                  <a:pt x="1181100" y="0"/>
                </a:moveTo>
                <a:cubicBezTo>
                  <a:pt x="1007533" y="42333"/>
                  <a:pt x="714375" y="128058"/>
                  <a:pt x="558800" y="152400"/>
                </a:cubicBezTo>
                <a:cubicBezTo>
                  <a:pt x="403225" y="176742"/>
                  <a:pt x="340783" y="160867"/>
                  <a:pt x="247650" y="146050"/>
                </a:cubicBezTo>
                <a:lnTo>
                  <a:pt x="0" y="63500"/>
                </a:lnTo>
              </a:path>
            </a:pathLst>
          </a:custGeom>
          <a:ln w="76200">
            <a:solidFill>
              <a:srgbClr val="FF9933"/>
            </a:solidFill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/>
          <p:cNvSpPr/>
          <p:nvPr/>
        </p:nvSpPr>
        <p:spPr>
          <a:xfrm>
            <a:off x="5059363" y="1162050"/>
            <a:ext cx="241300" cy="673100"/>
          </a:xfrm>
          <a:custGeom>
            <a:avLst/>
            <a:gdLst>
              <a:gd name="connsiteX0" fmla="*/ 0 w 241300"/>
              <a:gd name="connsiteY0" fmla="*/ 673100 h 673100"/>
              <a:gd name="connsiteX1" fmla="*/ 241300 w 241300"/>
              <a:gd name="connsiteY1" fmla="*/ 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00" h="673100">
                <a:moveTo>
                  <a:pt x="0" y="673100"/>
                </a:moveTo>
                <a:lnTo>
                  <a:pt x="241300" y="0"/>
                </a:lnTo>
              </a:path>
            </a:pathLst>
          </a:custGeom>
          <a:ln w="76200">
            <a:solidFill>
              <a:srgbClr val="FF9933"/>
            </a:solidFill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/>
          <p:cNvSpPr/>
          <p:nvPr/>
        </p:nvSpPr>
        <p:spPr>
          <a:xfrm>
            <a:off x="1966559" y="3810001"/>
            <a:ext cx="2260954" cy="946151"/>
          </a:xfrm>
          <a:custGeom>
            <a:avLst/>
            <a:gdLst>
              <a:gd name="connsiteX0" fmla="*/ 0 w 241300"/>
              <a:gd name="connsiteY0" fmla="*/ 673100 h 673100"/>
              <a:gd name="connsiteX1" fmla="*/ 241300 w 241300"/>
              <a:gd name="connsiteY1" fmla="*/ 0 h 673100"/>
              <a:gd name="connsiteX0" fmla="*/ 0 w 241300"/>
              <a:gd name="connsiteY0" fmla="*/ 673100 h 673100"/>
              <a:gd name="connsiteX1" fmla="*/ 126634 w 241300"/>
              <a:gd name="connsiteY1" fmla="*/ 325832 h 673100"/>
              <a:gd name="connsiteX2" fmla="*/ 241300 w 241300"/>
              <a:gd name="connsiteY2" fmla="*/ 0 h 673100"/>
              <a:gd name="connsiteX0" fmla="*/ 0 w 241300"/>
              <a:gd name="connsiteY0" fmla="*/ 673100 h 673100"/>
              <a:gd name="connsiteX1" fmla="*/ 126634 w 241300"/>
              <a:gd name="connsiteY1" fmla="*/ 162916 h 673100"/>
              <a:gd name="connsiteX2" fmla="*/ 241300 w 241300"/>
              <a:gd name="connsiteY2" fmla="*/ 0 h 673100"/>
              <a:gd name="connsiteX0" fmla="*/ 0 w 241300"/>
              <a:gd name="connsiteY0" fmla="*/ 673100 h 673100"/>
              <a:gd name="connsiteX1" fmla="*/ 126634 w 241300"/>
              <a:gd name="connsiteY1" fmla="*/ 162916 h 673100"/>
              <a:gd name="connsiteX2" fmla="*/ 241300 w 241300"/>
              <a:gd name="connsiteY2" fmla="*/ 0 h 673100"/>
              <a:gd name="connsiteX0" fmla="*/ 0 w 241300"/>
              <a:gd name="connsiteY0" fmla="*/ 673100 h 673100"/>
              <a:gd name="connsiteX1" fmla="*/ 126634 w 241300"/>
              <a:gd name="connsiteY1" fmla="*/ 162916 h 673100"/>
              <a:gd name="connsiteX2" fmla="*/ 241300 w 241300"/>
              <a:gd name="connsiteY2" fmla="*/ 0 h 673100"/>
              <a:gd name="connsiteX0" fmla="*/ 0 w 241300"/>
              <a:gd name="connsiteY0" fmla="*/ 673100 h 673100"/>
              <a:gd name="connsiteX1" fmla="*/ 126634 w 241300"/>
              <a:gd name="connsiteY1" fmla="*/ 162916 h 673100"/>
              <a:gd name="connsiteX2" fmla="*/ 241300 w 241300"/>
              <a:gd name="connsiteY2" fmla="*/ 0 h 673100"/>
              <a:gd name="connsiteX0" fmla="*/ 0 w 235998"/>
              <a:gd name="connsiteY0" fmla="*/ 638802 h 638802"/>
              <a:gd name="connsiteX1" fmla="*/ 121332 w 235998"/>
              <a:gd name="connsiteY1" fmla="*/ 162916 h 638802"/>
              <a:gd name="connsiteX2" fmla="*/ 235998 w 235998"/>
              <a:gd name="connsiteY2" fmla="*/ 0 h 63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998" h="638802">
                <a:moveTo>
                  <a:pt x="0" y="638802"/>
                </a:moveTo>
                <a:cubicBezTo>
                  <a:pt x="42211" y="468741"/>
                  <a:pt x="81999" y="269383"/>
                  <a:pt x="121332" y="162916"/>
                </a:cubicBezTo>
                <a:cubicBezTo>
                  <a:pt x="160665" y="56449"/>
                  <a:pt x="140320" y="112899"/>
                  <a:pt x="235998" y="0"/>
                </a:cubicBezTo>
              </a:path>
            </a:pathLst>
          </a:custGeom>
          <a:ln w="76200">
            <a:solidFill>
              <a:srgbClr val="FF9933"/>
            </a:solidFill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94224" t="20265" r="3012" b="69851"/>
          <a:stretch/>
        </p:blipFill>
        <p:spPr>
          <a:xfrm>
            <a:off x="2093914" y="4998624"/>
            <a:ext cx="227467" cy="5422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195315" y="4859914"/>
            <a:ext cx="1604198" cy="709039"/>
            <a:chOff x="5330002" y="4859913"/>
            <a:chExt cx="1604198" cy="70903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65749" t="3606" r="4111" b="76626"/>
            <a:stretch/>
          </p:blipFill>
          <p:spPr>
            <a:xfrm>
              <a:off x="5330002" y="4859913"/>
              <a:ext cx="1557396" cy="68098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705600" y="5410200"/>
              <a:ext cx="228600" cy="158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7040564" y="1323754"/>
            <a:ext cx="4084637" cy="431504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altLang="en-US" sz="2400" dirty="0"/>
              <a:t>80% of peak period vehicle trips in/through Rosslyn are </a:t>
            </a:r>
            <a:r>
              <a:rPr lang="en-US" altLang="en-US" sz="2400" i="1" dirty="0"/>
              <a:t>through trips</a:t>
            </a:r>
          </a:p>
        </p:txBody>
      </p:sp>
    </p:spTree>
    <p:extLst>
      <p:ext uri="{BB962C8B-B14F-4D97-AF65-F5344CB8AC3E}">
        <p14:creationId xmlns:p14="http://schemas.microsoft.com/office/powerpoint/2010/main" val="86682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D06A-DCC5-41D1-B6D3-DA871307F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26" y="228601"/>
            <a:ext cx="7521575" cy="549275"/>
          </a:xfrm>
        </p:spPr>
        <p:txBody>
          <a:bodyPr/>
          <a:lstStyle/>
          <a:p>
            <a:r>
              <a:rPr lang="en-US" dirty="0"/>
              <a:t>Existing Traffic Conditions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5DA896-C1DD-456A-984C-D8B794145B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21,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C2B17-6E2D-486C-B03E-B805154DC6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5CCA8-9704-4FD9-84C4-1185E51A03E9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6877C-5E0D-4AA6-AFD1-A891C826C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66" t="50069"/>
          <a:stretch/>
        </p:blipFill>
        <p:spPr>
          <a:xfrm>
            <a:off x="6934200" y="1676401"/>
            <a:ext cx="3733800" cy="3789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133E-52B9-4B66-9BE1-A80A1B800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30" r="1" b="51348"/>
          <a:stretch/>
        </p:blipFill>
        <p:spPr>
          <a:xfrm>
            <a:off x="1676400" y="1524000"/>
            <a:ext cx="5304558" cy="373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733B9-DCF2-438D-B5E6-2F5A0D66D740}"/>
              </a:ext>
            </a:extLst>
          </p:cNvPr>
          <p:cNvSpPr txBox="1"/>
          <p:nvPr/>
        </p:nvSpPr>
        <p:spPr>
          <a:xfrm>
            <a:off x="2341844" y="884559"/>
            <a:ext cx="6037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Peak Period speeds as a percentage of posted speed.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C3DEF1-AC3B-4C71-8A3B-E02B8C1EA125}"/>
              </a:ext>
            </a:extLst>
          </p:cNvPr>
          <p:cNvSpPr/>
          <p:nvPr/>
        </p:nvSpPr>
        <p:spPr>
          <a:xfrm>
            <a:off x="6858000" y="4267200"/>
            <a:ext cx="457200" cy="1181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8BBF83-B5DE-4DD6-95AA-95455A6C754B}"/>
              </a:ext>
            </a:extLst>
          </p:cNvPr>
          <p:cNvSpPr/>
          <p:nvPr/>
        </p:nvSpPr>
        <p:spPr>
          <a:xfrm>
            <a:off x="1752600" y="1547826"/>
            <a:ext cx="2743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AM Peak: </a:t>
            </a:r>
          </a:p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7-10AM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630C8F-266A-4C53-9979-01F8376DE540}"/>
              </a:ext>
            </a:extLst>
          </p:cNvPr>
          <p:cNvSpPr/>
          <p:nvPr/>
        </p:nvSpPr>
        <p:spPr>
          <a:xfrm>
            <a:off x="6477000" y="1558071"/>
            <a:ext cx="1676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PM Peak: </a:t>
            </a:r>
          </a:p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3:30-6:30PM</a:t>
            </a:r>
          </a:p>
        </p:txBody>
      </p:sp>
    </p:spTree>
    <p:extLst>
      <p:ext uri="{BB962C8B-B14F-4D97-AF65-F5344CB8AC3E}">
        <p14:creationId xmlns:p14="http://schemas.microsoft.com/office/powerpoint/2010/main" val="83608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979871E6-8EA4-41CF-9231-FE9A899E4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Development and Growth in Rosslyn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78D171-9318-412A-A712-D5154F8B33A5}"/>
              </a:ext>
            </a:extLst>
          </p:cNvPr>
          <p:cNvSpPr txBox="1">
            <a:spLocks/>
          </p:cNvSpPr>
          <p:nvPr/>
        </p:nvSpPr>
        <p:spPr bwMode="auto">
          <a:xfrm>
            <a:off x="2369377" y="1183474"/>
            <a:ext cx="8278834" cy="125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ts val="800"/>
              </a:spcBef>
              <a:buClr>
                <a:srgbClr val="005CB8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630238" indent="-457200">
              <a:spcBef>
                <a:spcPts val="300"/>
              </a:spcBef>
              <a:buClr>
                <a:srgbClr val="2E8BE8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854075" indent="-457200">
              <a:spcBef>
                <a:spcPts val="300"/>
              </a:spcBef>
              <a:buClr>
                <a:srgbClr val="E38410"/>
              </a:buClr>
              <a:buSzPct val="100000"/>
              <a:buFont typeface="Wingdings" panose="05000000000000000000" pitchFamily="2" charset="2"/>
              <a:buChar char="§"/>
              <a:tabLst>
                <a:tab pos="801688" algn="l"/>
                <a:tab pos="1371600" algn="l"/>
              </a:tabLst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630238" indent="457200">
              <a:spcBef>
                <a:spcPts val="300"/>
              </a:spcBef>
              <a:buClr>
                <a:srgbClr val="7AC4FC"/>
              </a:buClr>
              <a:buSzPct val="100000"/>
              <a:buFont typeface="Wingdings" panose="05000000000000000000" pitchFamily="2" charset="2"/>
              <a:buChar char="§"/>
              <a:tabLst>
                <a:tab pos="1716088" algn="l"/>
              </a:tabLst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1371600" indent="-457200">
              <a:spcBef>
                <a:spcPts val="300"/>
              </a:spcBef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1828800" indent="-4572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286000" indent="-4572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2743200" indent="-4572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200400" indent="-4572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marL="347663" indent="-347663">
              <a:spcBef>
                <a:spcPts val="2400"/>
              </a:spcBef>
            </a:pPr>
            <a:r>
              <a:rPr lang="en-US" altLang="en-US" sz="2400" dirty="0"/>
              <a:t>Estimated from 2015 to 2030:</a:t>
            </a:r>
          </a:p>
          <a:p>
            <a:pPr marL="520701" lvl="1" indent="-347663">
              <a:spcBef>
                <a:spcPts val="600"/>
              </a:spcBef>
            </a:pPr>
            <a:r>
              <a:rPr lang="en-US" altLang="en-US" sz="2000" dirty="0"/>
              <a:t>42% Population Growth; 34% Employment Growth</a:t>
            </a:r>
          </a:p>
          <a:p>
            <a:pPr marL="520701" lvl="1" indent="-347663">
              <a:spcBef>
                <a:spcPts val="600"/>
              </a:spcBef>
            </a:pPr>
            <a:r>
              <a:rPr lang="en-US" altLang="en-US" sz="2000" dirty="0"/>
              <a:t>13% Auto Trip Growth; 57% Non-Auto Trip Growth </a:t>
            </a:r>
          </a:p>
          <a:p>
            <a:pPr marL="520701" lvl="1" indent="-347663">
              <a:spcBef>
                <a:spcPts val="600"/>
              </a:spcBef>
            </a:pPr>
            <a:endParaRPr lang="en-US" altLang="en-US" sz="2000" dirty="0"/>
          </a:p>
          <a:p>
            <a:pPr marL="520701" lvl="1" indent="-347663">
              <a:spcBef>
                <a:spcPts val="600"/>
              </a:spcBef>
            </a:pPr>
            <a:endParaRPr lang="en-US" altLang="en-US" sz="2000" dirty="0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8400" y="6270625"/>
            <a:ext cx="503238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14</a:t>
            </a:fld>
            <a:endParaRPr lang="en-US" altLang="en-US" dirty="0"/>
          </a:p>
        </p:txBody>
      </p:sp>
      <p:graphicFrame>
        <p:nvGraphicFramePr>
          <p:cNvPr id="109573" name="Chart 3">
            <a:extLst>
              <a:ext uri="{FF2B5EF4-FFF2-40B4-BE49-F238E27FC236}">
                <a16:creationId xmlns:a16="http://schemas.microsoft.com/office/drawing/2014/main" id="{8FC69E89-3B3D-4CE1-B4E1-F8AA3C1B9A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408301"/>
              </p:ext>
            </p:extLst>
          </p:nvPr>
        </p:nvGraphicFramePr>
        <p:xfrm>
          <a:off x="1722928" y="2558247"/>
          <a:ext cx="4220031" cy="315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09" name="Chart" r:id="rId4" imgW="6206266" imgH="4170025" progId="Excel.Chart.8">
                  <p:embed/>
                </p:oleObj>
              </mc:Choice>
              <mc:Fallback>
                <p:oleObj name="Chart" r:id="rId4" imgW="6206266" imgH="4170025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2928" y="2558247"/>
                        <a:ext cx="4220031" cy="31522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rrow: Right 9"/>
          <p:cNvSpPr/>
          <p:nvPr/>
        </p:nvSpPr>
        <p:spPr>
          <a:xfrm rot="19861737">
            <a:off x="2974404" y="3361429"/>
            <a:ext cx="1420977" cy="27922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"/>
          <p:cNvSpPr txBox="1"/>
          <p:nvPr/>
        </p:nvSpPr>
        <p:spPr>
          <a:xfrm rot="19864942">
            <a:off x="2762684" y="3180112"/>
            <a:ext cx="954113" cy="50602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/>
                </a:solidFill>
              </a:rPr>
              <a:t>MORE PEOPLE</a:t>
            </a:r>
          </a:p>
        </p:txBody>
      </p:sp>
      <p:sp>
        <p:nvSpPr>
          <p:cNvPr id="109574" name="TextBox 6">
            <a:extLst>
              <a:ext uri="{FF2B5EF4-FFF2-40B4-BE49-F238E27FC236}">
                <a16:creationId xmlns:a16="http://schemas.microsoft.com/office/drawing/2014/main" id="{FE7AFEE4-A84A-4337-AC6F-CCF24DB61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5656369"/>
            <a:ext cx="4114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en-US" altLang="en-US" sz="800" dirty="0"/>
              <a:t>Source: Arlington County, CPHD, Planning Division, Center for Urban Design and Research, Dec 2017.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83C3432-5C05-4F7B-B9B6-CB139231D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634336"/>
            <a:ext cx="4266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en-US" altLang="en-US" sz="800" dirty="0"/>
              <a:t>Sources: </a:t>
            </a:r>
            <a:r>
              <a:rPr lang="en-US" altLang="en-US" sz="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Institute of Transportation Engineers (ITE) Trip Generation Model (10th Edition), MWCOG Version 2.3.7 Travel Demand Model with Round 9.1 cooperative forecasts for Arlington County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D94CE5-A91A-442B-BC78-1ED776DF7FA2}"/>
              </a:ext>
            </a:extLst>
          </p:cNvPr>
          <p:cNvSpPr txBox="1"/>
          <p:nvPr/>
        </p:nvSpPr>
        <p:spPr>
          <a:xfrm rot="16200000">
            <a:off x="4899571" y="3942637"/>
            <a:ext cx="297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Estimated Number of PM Peak Period Trips</a:t>
            </a:r>
          </a:p>
        </p:txBody>
      </p:sp>
      <p:graphicFrame>
        <p:nvGraphicFramePr>
          <p:cNvPr id="19" name="Content Placeholder 9">
            <a:extLst>
              <a:ext uri="{FF2B5EF4-FFF2-40B4-BE49-F238E27FC236}">
                <a16:creationId xmlns:a16="http://schemas.microsoft.com/office/drawing/2014/main" id="{D3C1330E-C423-48D6-9655-AF0322B7844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32691963"/>
              </p:ext>
            </p:extLst>
          </p:nvPr>
        </p:nvGraphicFramePr>
        <p:xfrm>
          <a:off x="6249042" y="2604832"/>
          <a:ext cx="4190358" cy="3045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Arrow: Right 21">
            <a:extLst>
              <a:ext uri="{FF2B5EF4-FFF2-40B4-BE49-F238E27FC236}">
                <a16:creationId xmlns:a16="http://schemas.microsoft.com/office/drawing/2014/main" id="{EFE87D90-F39D-4EB7-91C5-A8B175234ECF}"/>
              </a:ext>
            </a:extLst>
          </p:cNvPr>
          <p:cNvSpPr/>
          <p:nvPr/>
        </p:nvSpPr>
        <p:spPr>
          <a:xfrm rot="19861737">
            <a:off x="7730268" y="3131286"/>
            <a:ext cx="1361832" cy="266492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BD34C8D0-C849-4066-BBBE-CE9238249362}"/>
              </a:ext>
            </a:extLst>
          </p:cNvPr>
          <p:cNvSpPr txBox="1"/>
          <p:nvPr/>
        </p:nvSpPr>
        <p:spPr>
          <a:xfrm rot="19864942">
            <a:off x="7451162" y="3010372"/>
            <a:ext cx="914400" cy="48295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/>
                </a:solidFill>
              </a:rPr>
              <a:t>MORE TRIPS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Title 5">
            <a:extLst>
              <a:ext uri="{FF2B5EF4-FFF2-40B4-BE49-F238E27FC236}">
                <a16:creationId xmlns:a16="http://schemas.microsoft.com/office/drawing/2014/main" id="{391A2075-6175-4B11-BB75-6604FA2A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014" y="2667000"/>
            <a:ext cx="8943975" cy="1066800"/>
          </a:xfrm>
        </p:spPr>
        <p:txBody>
          <a:bodyPr/>
          <a:lstStyle/>
          <a:p>
            <a:r>
              <a:rPr lang="en-US" altLang="en-US" dirty="0"/>
              <a:t>2030 Baseline &amp; Concepts</a:t>
            </a:r>
          </a:p>
        </p:txBody>
      </p:sp>
    </p:spTree>
    <p:extLst>
      <p:ext uri="{BB962C8B-B14F-4D97-AF65-F5344CB8AC3E}">
        <p14:creationId xmlns:p14="http://schemas.microsoft.com/office/powerpoint/2010/main" val="899001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5D577-7C9C-44BD-820B-A7CC635CFE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21,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9FAA3-4B19-464B-A689-02C0302D5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5CCA8-9704-4FD9-84C4-1185E51A03E9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81000"/>
            <a:ext cx="4507376" cy="556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870" y="457200"/>
            <a:ext cx="4491130" cy="5410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4800" y="4876800"/>
            <a:ext cx="1981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2030 Baseline Scenario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Expected street network based on programmed projects and approved site developments.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10600" y="4876800"/>
            <a:ext cx="1981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2030 Concept 1 Scenario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Designed from the Sector Plan with refinement based on right-of-way. Includes two-way of major streets.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5131" y="177052"/>
            <a:ext cx="1604869" cy="104214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Changes to GWNP Entrance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12696" y="2676525"/>
            <a:ext cx="1604869" cy="15049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Two-Way of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Lynn St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Fort Myer </a:t>
            </a:r>
            <a:r>
              <a:rPr lang="en-US" sz="2000" b="1" dirty="0" err="1">
                <a:solidFill>
                  <a:schemeClr val="bg1"/>
                </a:solidFill>
              </a:rPr>
              <a:t>Dr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Moore St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66109" y="2738211"/>
            <a:ext cx="1981200" cy="9659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New Bike/Ped Infrastructure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78600" y="5421473"/>
            <a:ext cx="1778000" cy="104214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Removal of Slip Lanes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5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31718-41C5-41E6-BF2A-45B58FA82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5CCA8-9704-4FD9-84C4-1185E51A03E9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3006" t="46358" b="48454"/>
          <a:stretch/>
        </p:blipFill>
        <p:spPr>
          <a:xfrm>
            <a:off x="9372750" y="2743200"/>
            <a:ext cx="990450" cy="4946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20121"/>
          <a:stretch/>
        </p:blipFill>
        <p:spPr>
          <a:xfrm>
            <a:off x="1954287" y="502148"/>
            <a:ext cx="7304088" cy="635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3007" t="85040" r="-1" b="7687"/>
          <a:stretch/>
        </p:blipFill>
        <p:spPr>
          <a:xfrm>
            <a:off x="9328002" y="1823158"/>
            <a:ext cx="990116" cy="693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93706" t="7769" r="700" b="84656"/>
          <a:stretch/>
        </p:blipFill>
        <p:spPr>
          <a:xfrm>
            <a:off x="9410776" y="914400"/>
            <a:ext cx="822589" cy="749550"/>
          </a:xfrm>
          <a:prstGeom prst="rect">
            <a:avLst/>
          </a:prstGeom>
        </p:spPr>
      </p:pic>
      <p:sp>
        <p:nvSpPr>
          <p:cNvPr id="14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981201" y="1"/>
            <a:ext cx="7521575" cy="549275"/>
          </a:xfrm>
        </p:spPr>
        <p:txBody>
          <a:bodyPr/>
          <a:lstStyle/>
          <a:p>
            <a:r>
              <a:rPr lang="en-US" altLang="en-US" dirty="0"/>
              <a:t>Measures of Effectiveness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B17B7-936C-4253-BADB-330143AA8269}"/>
              </a:ext>
            </a:extLst>
          </p:cNvPr>
          <p:cNvSpPr txBox="1"/>
          <p:nvPr/>
        </p:nvSpPr>
        <p:spPr>
          <a:xfrm>
            <a:off x="3124200" y="838200"/>
            <a:ext cx="28956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Sidewalk Space (</a:t>
            </a:r>
            <a:r>
              <a:rPr lang="en-US" sz="1100" dirty="0" err="1"/>
              <a:t>sq</a:t>
            </a:r>
            <a:r>
              <a:rPr lang="en-US" sz="1100" dirty="0"/>
              <a:t> ft)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AC04C-D18A-4E6A-9ABF-84A5743B849A}"/>
              </a:ext>
            </a:extLst>
          </p:cNvPr>
          <p:cNvSpPr txBox="1"/>
          <p:nvPr/>
        </p:nvSpPr>
        <p:spPr>
          <a:xfrm>
            <a:off x="3124200" y="1127125"/>
            <a:ext cx="3581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New or Improved Crossings (Shortened or Added Median)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2F21B-1457-49BC-896A-58E547070178}"/>
              </a:ext>
            </a:extLst>
          </p:cNvPr>
          <p:cNvSpPr txBox="1"/>
          <p:nvPr/>
        </p:nvSpPr>
        <p:spPr>
          <a:xfrm>
            <a:off x="3124201" y="1447800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Critical Intersections with 40+ Seconds of Delay (AM)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3904C6-CFC1-4DB3-B038-D9180E4D1FD4}"/>
              </a:ext>
            </a:extLst>
          </p:cNvPr>
          <p:cNvSpPr txBox="1"/>
          <p:nvPr/>
        </p:nvSpPr>
        <p:spPr>
          <a:xfrm>
            <a:off x="3124201" y="1760077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Critical Intersections with 40+ Seconds of Delay (PM)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CA6CA-D7B9-4E82-A9E9-51A57EAC37A8}"/>
              </a:ext>
            </a:extLst>
          </p:cNvPr>
          <p:cNvSpPr txBox="1"/>
          <p:nvPr/>
        </p:nvSpPr>
        <p:spPr>
          <a:xfrm>
            <a:off x="3120999" y="2169698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Connections to Local/Regional Trails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906827-8911-44BE-9B8C-43D6F38A5F31}"/>
              </a:ext>
            </a:extLst>
          </p:cNvPr>
          <p:cNvSpPr txBox="1"/>
          <p:nvPr/>
        </p:nvSpPr>
        <p:spPr>
          <a:xfrm>
            <a:off x="3120998" y="2541040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New or Improved Bike Routes (ft)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1ABE36-89F8-4E67-8085-956E27F32FBF}"/>
              </a:ext>
            </a:extLst>
          </p:cNvPr>
          <p:cNvSpPr txBox="1"/>
          <p:nvPr/>
        </p:nvSpPr>
        <p:spPr>
          <a:xfrm>
            <a:off x="3091544" y="2853317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Percentage of Segments Rated “Low Stress”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245396-1120-4B6A-8B06-A9C3CC503641}"/>
              </a:ext>
            </a:extLst>
          </p:cNvPr>
          <p:cNvSpPr txBox="1"/>
          <p:nvPr/>
        </p:nvSpPr>
        <p:spPr>
          <a:xfrm>
            <a:off x="3108832" y="3176658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Critical Intersections with 40+ Seconds of Delay (AM)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F2BE3C-6EB7-4FE7-9C5D-BCD11A0B756C}"/>
              </a:ext>
            </a:extLst>
          </p:cNvPr>
          <p:cNvSpPr txBox="1"/>
          <p:nvPr/>
        </p:nvSpPr>
        <p:spPr>
          <a:xfrm>
            <a:off x="3108832" y="3488935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Critical Intersections with 40+ Seconds of Delay (PM)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023D44-12CA-4737-A2B2-DEAAE258F179}"/>
              </a:ext>
            </a:extLst>
          </p:cNvPr>
          <p:cNvSpPr txBox="1"/>
          <p:nvPr/>
        </p:nvSpPr>
        <p:spPr>
          <a:xfrm>
            <a:off x="3091543" y="3801212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Total Network Queue Length (AM)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05DB1F-53BF-43C8-B1D4-BE949EB59B7F}"/>
              </a:ext>
            </a:extLst>
          </p:cNvPr>
          <p:cNvSpPr txBox="1"/>
          <p:nvPr/>
        </p:nvSpPr>
        <p:spPr>
          <a:xfrm>
            <a:off x="3091544" y="4113765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Total Network Queue Length (PM)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CCB954-CE22-410A-AF5B-6280DD8CDA82}"/>
              </a:ext>
            </a:extLst>
          </p:cNvPr>
          <p:cNvSpPr txBox="1"/>
          <p:nvPr/>
        </p:nvSpPr>
        <p:spPr>
          <a:xfrm>
            <a:off x="3091543" y="4448704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Number of Intersections with Significant Delay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40E45D-535E-4859-9B56-FB99A67B7A4C}"/>
              </a:ext>
            </a:extLst>
          </p:cNvPr>
          <p:cNvSpPr txBox="1"/>
          <p:nvPr/>
        </p:nvSpPr>
        <p:spPr>
          <a:xfrm>
            <a:off x="3095385" y="4767590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Peak Period Travel Speed (AM)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B3D5D7-2715-4C44-A8FB-3498F50D8172}"/>
              </a:ext>
            </a:extLst>
          </p:cNvPr>
          <p:cNvSpPr txBox="1"/>
          <p:nvPr/>
        </p:nvSpPr>
        <p:spPr>
          <a:xfrm>
            <a:off x="3091543" y="5072390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Peak Period Travel Speed (PM)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7FFB93-C5FF-441B-BD70-FA1926503D20}"/>
              </a:ext>
            </a:extLst>
          </p:cNvPr>
          <p:cNvSpPr txBox="1"/>
          <p:nvPr/>
        </p:nvSpPr>
        <p:spPr>
          <a:xfrm>
            <a:off x="3091543" y="5396822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Transit Average Speed (AM)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B41920-2DA0-43E9-9C28-6FFCB9A82CC4}"/>
              </a:ext>
            </a:extLst>
          </p:cNvPr>
          <p:cNvSpPr txBox="1"/>
          <p:nvPr/>
        </p:nvSpPr>
        <p:spPr>
          <a:xfrm>
            <a:off x="3087701" y="5701622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Transit Average Speed(PM)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100105-3B86-42A6-B9CF-1758FAC62363}"/>
              </a:ext>
            </a:extLst>
          </p:cNvPr>
          <p:cNvSpPr txBox="1"/>
          <p:nvPr/>
        </p:nvSpPr>
        <p:spPr>
          <a:xfrm>
            <a:off x="3107872" y="6063698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Quantity of On-Street Parking Spaces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B48E84-0DD0-40DC-9B39-EE4319E9B8C3}"/>
              </a:ext>
            </a:extLst>
          </p:cNvPr>
          <p:cNvSpPr txBox="1"/>
          <p:nvPr/>
        </p:nvSpPr>
        <p:spPr>
          <a:xfrm>
            <a:off x="3084499" y="6446180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Quantity of New Multimodal Curb Space</a:t>
            </a:r>
          </a:p>
        </p:txBody>
      </p:sp>
    </p:spTree>
    <p:extLst>
      <p:ext uri="{BB962C8B-B14F-4D97-AF65-F5344CB8AC3E}">
        <p14:creationId xmlns:p14="http://schemas.microsoft.com/office/powerpoint/2010/main" val="1955279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95" y="302240"/>
            <a:ext cx="4571783" cy="54889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9FAA3-4B19-464B-A689-02C0302D5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5CCA8-9704-4FD9-84C4-1185E51A03E9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4093888" y="4705350"/>
            <a:ext cx="1981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2030 Baseline Scenario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Expected street network based on programmed projects and approved site developments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288" y="416540"/>
            <a:ext cx="4516712" cy="54889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34400" y="4705350"/>
            <a:ext cx="1981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2030 Concept 2 Scenario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Designed from lessons learned and public input from the review of 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Concept 1 findings</a:t>
            </a:r>
          </a:p>
        </p:txBody>
      </p:sp>
      <p:sp>
        <p:nvSpPr>
          <p:cNvPr id="9" name="Rectangle 8"/>
          <p:cNvSpPr/>
          <p:nvPr/>
        </p:nvSpPr>
        <p:spPr>
          <a:xfrm>
            <a:off x="9296400" y="302239"/>
            <a:ext cx="1371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8322" y="2579594"/>
            <a:ext cx="1668277" cy="1143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Two-Way of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Fort Myer </a:t>
            </a:r>
            <a:r>
              <a:rPr lang="en-US" sz="2000" b="1" dirty="0" err="1">
                <a:solidFill>
                  <a:schemeClr val="bg1"/>
                </a:solidFill>
              </a:rPr>
              <a:t>Dr</a:t>
            </a:r>
            <a:r>
              <a:rPr lang="en-US" sz="2000" b="1" dirty="0">
                <a:solidFill>
                  <a:schemeClr val="bg1"/>
                </a:solidFill>
              </a:rPr>
              <a:t> Only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86944" y="3174680"/>
            <a:ext cx="2114456" cy="7115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New Bike/Ped Infrastructure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6588" y="5584691"/>
            <a:ext cx="1887668" cy="68593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Removal of Slip Lanes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40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9FAA3-4B19-464B-A689-02C0302D5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5CCA8-9704-4FD9-84C4-1185E51A03E9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5AD3E-F7F0-4B86-8DAC-F6513C8B6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09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1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6">
            <a:extLst>
              <a:ext uri="{FF2B5EF4-FFF2-40B4-BE49-F238E27FC236}">
                <a16:creationId xmlns:a16="http://schemas.microsoft.com/office/drawing/2014/main" id="{BAEDD6B6-3525-4485-B1CB-4F92BD0E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Agenda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371E88-90B3-4EFB-94D7-D3F81D982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6434" y="1096964"/>
            <a:ext cx="9114367" cy="499903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Introduction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Travel &amp; Growth Patterns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2030 Baseline &amp; Concepts 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Key Takeaways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/>
              <a:t>Questions</a:t>
            </a:r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8400" y="6270625"/>
            <a:ext cx="503238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6413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31718-41C5-41E6-BF2A-45B58FA82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5CCA8-9704-4FD9-84C4-1185E51A03E9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93006" t="46358" b="48454"/>
          <a:stretch/>
        </p:blipFill>
        <p:spPr>
          <a:xfrm>
            <a:off x="9898944" y="167977"/>
            <a:ext cx="662695" cy="330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112" y="502148"/>
            <a:ext cx="9144000" cy="635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3007" t="85040" r="-1" b="7687"/>
          <a:stretch/>
        </p:blipFill>
        <p:spPr>
          <a:xfrm>
            <a:off x="9308275" y="82341"/>
            <a:ext cx="595151" cy="416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93706" t="7769" r="700" b="84656"/>
          <a:stretch/>
        </p:blipFill>
        <p:spPr>
          <a:xfrm>
            <a:off x="8871477" y="54195"/>
            <a:ext cx="488088" cy="444750"/>
          </a:xfrm>
          <a:prstGeom prst="rect">
            <a:avLst/>
          </a:prstGeom>
        </p:spPr>
      </p:pic>
      <p:sp>
        <p:nvSpPr>
          <p:cNvPr id="14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981201" y="1"/>
            <a:ext cx="7521575" cy="549275"/>
          </a:xfrm>
        </p:spPr>
        <p:txBody>
          <a:bodyPr/>
          <a:lstStyle/>
          <a:p>
            <a:r>
              <a:rPr lang="en-US" altLang="en-US" dirty="0"/>
              <a:t>Measures of Effectiveness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DAB42-9423-40E8-BD97-C5DC19F7B9AE}"/>
              </a:ext>
            </a:extLst>
          </p:cNvPr>
          <p:cNvSpPr txBox="1"/>
          <p:nvPr/>
        </p:nvSpPr>
        <p:spPr>
          <a:xfrm>
            <a:off x="2706702" y="838200"/>
            <a:ext cx="28956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Sidewalk Space (</a:t>
            </a:r>
            <a:r>
              <a:rPr lang="en-US" sz="1100" dirty="0" err="1"/>
              <a:t>sq</a:t>
            </a:r>
            <a:r>
              <a:rPr lang="en-US" sz="1100" dirty="0"/>
              <a:t> ft)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79A068-B849-4223-8AC2-8D3C97F95170}"/>
              </a:ext>
            </a:extLst>
          </p:cNvPr>
          <p:cNvSpPr txBox="1"/>
          <p:nvPr/>
        </p:nvSpPr>
        <p:spPr>
          <a:xfrm>
            <a:off x="2706702" y="1127125"/>
            <a:ext cx="3581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New or Improved Crossings (Shortened or Added Median)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565F8-ACA0-49C3-AB02-9F57B13CC70E}"/>
              </a:ext>
            </a:extLst>
          </p:cNvPr>
          <p:cNvSpPr txBox="1"/>
          <p:nvPr/>
        </p:nvSpPr>
        <p:spPr>
          <a:xfrm>
            <a:off x="2706703" y="1447800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Critical Intersections with 40+ Seconds of Delay (AM)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9D6FDD-C44B-4E3E-B905-8C4946D070FC}"/>
              </a:ext>
            </a:extLst>
          </p:cNvPr>
          <p:cNvSpPr txBox="1"/>
          <p:nvPr/>
        </p:nvSpPr>
        <p:spPr>
          <a:xfrm>
            <a:off x="2706703" y="1760077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Critical Intersections with 40+ Seconds of Delay (PM)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553608-D6B1-48B9-83C8-C64F0C441C4C}"/>
              </a:ext>
            </a:extLst>
          </p:cNvPr>
          <p:cNvSpPr txBox="1"/>
          <p:nvPr/>
        </p:nvSpPr>
        <p:spPr>
          <a:xfrm>
            <a:off x="2703501" y="2169698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Connections to Local/Regional Trails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D84D25-5F6B-4F37-885B-64B7B19F50DD}"/>
              </a:ext>
            </a:extLst>
          </p:cNvPr>
          <p:cNvSpPr txBox="1"/>
          <p:nvPr/>
        </p:nvSpPr>
        <p:spPr>
          <a:xfrm>
            <a:off x="2703500" y="2541040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New or Improved Bike Routes (ft)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9359A8-E7E4-4F8B-B168-A76B2CA612D9}"/>
              </a:ext>
            </a:extLst>
          </p:cNvPr>
          <p:cNvSpPr txBox="1"/>
          <p:nvPr/>
        </p:nvSpPr>
        <p:spPr>
          <a:xfrm>
            <a:off x="2674046" y="2853317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Percentage of Segments Rated “Low Stress”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FB923-911E-404A-A89E-8E6CA030770A}"/>
              </a:ext>
            </a:extLst>
          </p:cNvPr>
          <p:cNvSpPr txBox="1"/>
          <p:nvPr/>
        </p:nvSpPr>
        <p:spPr>
          <a:xfrm>
            <a:off x="2691334" y="3176658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Critical Intersections with 40+ Seconds of Delay (AM)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B3FD55-546B-4995-BEA5-7B0FA26D4EEC}"/>
              </a:ext>
            </a:extLst>
          </p:cNvPr>
          <p:cNvSpPr txBox="1"/>
          <p:nvPr/>
        </p:nvSpPr>
        <p:spPr>
          <a:xfrm>
            <a:off x="2691334" y="3488935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Critical Intersections with 40+ Seconds of Delay (PM)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48CA7D-BD8E-4F62-B49F-3F503E960456}"/>
              </a:ext>
            </a:extLst>
          </p:cNvPr>
          <p:cNvSpPr txBox="1"/>
          <p:nvPr/>
        </p:nvSpPr>
        <p:spPr>
          <a:xfrm>
            <a:off x="2674045" y="3801212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Total Network Queue Length (AM)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DA7BB4-603B-488B-9C8E-912201E01698}"/>
              </a:ext>
            </a:extLst>
          </p:cNvPr>
          <p:cNvSpPr txBox="1"/>
          <p:nvPr/>
        </p:nvSpPr>
        <p:spPr>
          <a:xfrm>
            <a:off x="2674046" y="4113765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Total Network Queue Length (PM)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B03A50-7CEA-4B43-A396-0592441956F0}"/>
              </a:ext>
            </a:extLst>
          </p:cNvPr>
          <p:cNvSpPr txBox="1"/>
          <p:nvPr/>
        </p:nvSpPr>
        <p:spPr>
          <a:xfrm>
            <a:off x="2674045" y="4448704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Number of Intersections with Significant Delay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977FF8-5E64-4ECF-BFB0-2080F76AA8DA}"/>
              </a:ext>
            </a:extLst>
          </p:cNvPr>
          <p:cNvSpPr txBox="1"/>
          <p:nvPr/>
        </p:nvSpPr>
        <p:spPr>
          <a:xfrm>
            <a:off x="2677887" y="4767590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Peak Period Travel Speed (AM)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E2BDF-97FE-48AA-8190-9660C24775EF}"/>
              </a:ext>
            </a:extLst>
          </p:cNvPr>
          <p:cNvSpPr txBox="1"/>
          <p:nvPr/>
        </p:nvSpPr>
        <p:spPr>
          <a:xfrm>
            <a:off x="2674045" y="5072390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Peak Period Travel Speed (PM)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450304-4047-4DF9-A9FC-6BBA3F7E6B54}"/>
              </a:ext>
            </a:extLst>
          </p:cNvPr>
          <p:cNvSpPr txBox="1"/>
          <p:nvPr/>
        </p:nvSpPr>
        <p:spPr>
          <a:xfrm>
            <a:off x="2674045" y="5396822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Transit Average Speed (AM)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1B6C9A-0846-4F29-B0BD-794DF7FB5ADA}"/>
              </a:ext>
            </a:extLst>
          </p:cNvPr>
          <p:cNvSpPr txBox="1"/>
          <p:nvPr/>
        </p:nvSpPr>
        <p:spPr>
          <a:xfrm>
            <a:off x="2670203" y="5701622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Transit Average Speed(PM)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EB8CDF-D840-404B-BEAA-AE8448D691CF}"/>
              </a:ext>
            </a:extLst>
          </p:cNvPr>
          <p:cNvSpPr txBox="1"/>
          <p:nvPr/>
        </p:nvSpPr>
        <p:spPr>
          <a:xfrm>
            <a:off x="2690374" y="6063698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Quantity of On-Street Parking Spaces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65C7F0-C52A-4AFC-92CB-3EBACA936692}"/>
              </a:ext>
            </a:extLst>
          </p:cNvPr>
          <p:cNvSpPr txBox="1"/>
          <p:nvPr/>
        </p:nvSpPr>
        <p:spPr>
          <a:xfrm>
            <a:off x="2667001" y="6446180"/>
            <a:ext cx="36140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Quantity of New Multimodal Curb Space</a:t>
            </a:r>
          </a:p>
        </p:txBody>
      </p:sp>
    </p:spTree>
    <p:extLst>
      <p:ext uri="{BB962C8B-B14F-4D97-AF65-F5344CB8AC3E}">
        <p14:creationId xmlns:p14="http://schemas.microsoft.com/office/powerpoint/2010/main" val="189281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8400" y="6270625"/>
            <a:ext cx="503238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BF2E78-4817-440A-9CA2-73BCC9BF4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0" b="56"/>
          <a:stretch/>
        </p:blipFill>
        <p:spPr>
          <a:xfrm>
            <a:off x="1682815" y="1212024"/>
            <a:ext cx="3502701" cy="2064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276D8-DEB4-4838-B417-BEB7374DAF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7"/>
          <a:stretch/>
        </p:blipFill>
        <p:spPr>
          <a:xfrm>
            <a:off x="1682815" y="3733801"/>
            <a:ext cx="3660629" cy="2165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F1DAA-FE8D-4A93-A723-9718CB1DF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4094463"/>
            <a:ext cx="3505200" cy="2073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F5D1BC-8401-4F70-861F-4333C2F8A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152400"/>
            <a:ext cx="5098986" cy="382424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5EB7CC-4841-4397-A698-DAA9E98E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304801"/>
            <a:ext cx="7521575" cy="549275"/>
          </a:xfrm>
        </p:spPr>
        <p:txBody>
          <a:bodyPr/>
          <a:lstStyle/>
          <a:p>
            <a:r>
              <a:rPr lang="en-US" altLang="en-US" dirty="0"/>
              <a:t>Public Response</a:t>
            </a:r>
          </a:p>
        </p:txBody>
      </p:sp>
    </p:spTree>
    <p:extLst>
      <p:ext uri="{BB962C8B-B14F-4D97-AF65-F5344CB8AC3E}">
        <p14:creationId xmlns:p14="http://schemas.microsoft.com/office/powerpoint/2010/main" val="153077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itle 5">
            <a:extLst>
              <a:ext uri="{FF2B5EF4-FFF2-40B4-BE49-F238E27FC236}">
                <a16:creationId xmlns:a16="http://schemas.microsoft.com/office/drawing/2014/main" id="{82CDB4EB-7093-4CC9-A885-8F15F37B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014" y="2667000"/>
            <a:ext cx="8943975" cy="1066800"/>
          </a:xfrm>
        </p:spPr>
        <p:txBody>
          <a:bodyPr/>
          <a:lstStyle/>
          <a:p>
            <a:r>
              <a:rPr lang="en-US" alt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310701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B5858-1F10-425A-91CB-28C37EFE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BD5F3-A3E8-44FD-BC01-DBB0F677A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6434" y="1097280"/>
            <a:ext cx="10409766" cy="4998720"/>
          </a:xfrm>
        </p:spPr>
        <p:txBody>
          <a:bodyPr>
            <a:normAutofit/>
          </a:bodyPr>
          <a:lstStyle/>
          <a:p>
            <a:r>
              <a:rPr lang="en-US" dirty="0"/>
              <a:t>Performance-based planning</a:t>
            </a:r>
          </a:p>
          <a:p>
            <a:pPr lvl="1"/>
            <a:r>
              <a:rPr lang="en-US" sz="2400" dirty="0">
                <a:solidFill>
                  <a:schemeClr val="accent5"/>
                </a:solidFill>
              </a:rPr>
              <a:t>An iterative process of analysis, design, and public engagement to arrive at a balanced street network concept for all users</a:t>
            </a:r>
          </a:p>
          <a:p>
            <a:pPr lvl="1"/>
            <a:r>
              <a:rPr lang="en-US" sz="2400" dirty="0">
                <a:solidFill>
                  <a:schemeClr val="accent5"/>
                </a:solidFill>
              </a:rPr>
              <a:t>Develop multimodal performance measures that allow </a:t>
            </a:r>
            <a:r>
              <a:rPr lang="en-US" altLang="en-US" sz="2400" dirty="0">
                <a:solidFill>
                  <a:schemeClr val="accent5"/>
                </a:solidFill>
              </a:rPr>
              <a:t>for </a:t>
            </a:r>
            <a:r>
              <a:rPr lang="en-US" altLang="en-US" sz="2400" i="1" dirty="0">
                <a:solidFill>
                  <a:schemeClr val="accent2"/>
                </a:solidFill>
              </a:rPr>
              <a:t>comparative</a:t>
            </a:r>
            <a:r>
              <a:rPr lang="en-US" altLang="en-US" sz="2400" dirty="0">
                <a:solidFill>
                  <a:schemeClr val="accent5"/>
                </a:solidFill>
              </a:rPr>
              <a:t> assessment between baseline conditions and concepts</a:t>
            </a:r>
          </a:p>
          <a:p>
            <a:r>
              <a:rPr lang="en-US" altLang="en-US" dirty="0"/>
              <a:t>Qualitative and quantitative analysis</a:t>
            </a:r>
          </a:p>
          <a:p>
            <a:r>
              <a:rPr lang="en-US" altLang="en-US" dirty="0"/>
              <a:t>A lens of regional and local perspective</a:t>
            </a:r>
          </a:p>
          <a:p>
            <a:pPr lvl="1"/>
            <a:r>
              <a:rPr lang="en-US" altLang="en-US" sz="2400" dirty="0">
                <a:solidFill>
                  <a:schemeClr val="accent5"/>
                </a:solidFill>
              </a:rPr>
              <a:t>Data and modeling help inform public and stakeholders of needs and conditions</a:t>
            </a:r>
          </a:p>
          <a:p>
            <a:pPr lvl="1"/>
            <a:endParaRPr lang="en-US" altLang="en-US" sz="2400" dirty="0">
              <a:solidFill>
                <a:schemeClr val="accent5"/>
              </a:solidFill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>
              <a:solidFill>
                <a:schemeClr val="accent5"/>
              </a:solidFill>
            </a:endParaRPr>
          </a:p>
          <a:p>
            <a:pPr lvl="1"/>
            <a:endParaRPr lang="en-US" altLang="en-US" dirty="0">
              <a:highlight>
                <a:srgbClr val="FFFF00"/>
              </a:highlight>
            </a:endParaRPr>
          </a:p>
          <a:p>
            <a:pPr lvl="2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D3F3C-557A-4429-BE9D-EDF9A6D2FA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5CCA8-9704-4FD9-84C4-1185E51A03E9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3768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6512FF-5EE0-48CF-A2A7-4BE6BEC02C9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624014" y="2743200"/>
            <a:ext cx="8943975" cy="15240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Arlington County Department of Environmental Services </a:t>
            </a:r>
          </a:p>
          <a:p>
            <a:pPr>
              <a:defRPr/>
            </a:pPr>
            <a:r>
              <a:rPr lang="en-US" sz="2400" dirty="0"/>
              <a:t>Christine Sherman Baker, AICP – Principal Planner  </a:t>
            </a:r>
            <a:r>
              <a:rPr lang="en-US" sz="2400" dirty="0">
                <a:hlinkClick r:id="rId2"/>
              </a:rPr>
              <a:t>csherman@arlingtonva.us</a:t>
            </a:r>
            <a:endParaRPr lang="en-US" sz="2400" dirty="0"/>
          </a:p>
          <a:p>
            <a:pPr>
              <a:defRPr/>
            </a:pPr>
            <a:endParaRPr lang="en-US" sz="2400" dirty="0">
              <a:hlinkClick r:id="rId3"/>
            </a:endParaRPr>
          </a:p>
          <a:p>
            <a:pPr>
              <a:defRPr/>
            </a:pPr>
            <a:r>
              <a:rPr lang="en-US" sz="2400" dirty="0">
                <a:hlinkClick r:id="rId3"/>
              </a:rPr>
              <a:t>https://projects.arlingtonva.us/projects/core-rosslyn-transportation-study/</a:t>
            </a:r>
            <a:endParaRPr lang="en-US" sz="2400" dirty="0"/>
          </a:p>
          <a:p>
            <a:pPr>
              <a:defRPr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>
            <a:extLst>
              <a:ext uri="{FF2B5EF4-FFF2-40B4-BE49-F238E27FC236}">
                <a16:creationId xmlns:a16="http://schemas.microsoft.com/office/drawing/2014/main" id="{1F817AC9-052E-4209-AD9D-10D55646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014" y="2667000"/>
            <a:ext cx="8943975" cy="1066800"/>
          </a:xfrm>
        </p:spPr>
        <p:txBody>
          <a:bodyPr/>
          <a:lstStyle/>
          <a:p>
            <a:r>
              <a:rPr lang="en-US" altLang="en-US" dirty="0"/>
              <a:t>Introduction</a:t>
            </a:r>
          </a:p>
        </p:txBody>
      </p:sp>
      <p:sp>
        <p:nvSpPr>
          <p:cNvPr id="12291" name="Slide Number Placeholder 5">
            <a:extLst>
              <a:ext uri="{FF2B5EF4-FFF2-40B4-BE49-F238E27FC236}">
                <a16:creationId xmlns:a16="http://schemas.microsoft.com/office/drawing/2014/main" id="{6EEE46DC-9251-43D2-A4C0-15E876859E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64764" y="6270625"/>
            <a:ext cx="503237" cy="503238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 anchor="t">
            <a:norm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0" hangingPunct="0">
              <a:defRPr/>
            </a:pPr>
            <a:fld id="{43D45215-36BB-427D-8DAC-B997E00461F6}" type="slidenum">
              <a:rPr lang="en-US" altLang="en-US"/>
              <a:pPr algn="l" eaLnBrk="0" hangingPunct="0">
                <a:defRPr/>
              </a:pPr>
              <a:t>3</a:t>
            </a:fld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05A4CC9B-90C2-4362-B24E-5DD735E0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Study Area</a:t>
            </a:r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8400" y="6270625"/>
            <a:ext cx="503238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110594" name="Picture 2" descr="Image result for map of dc area">
            <a:extLst>
              <a:ext uri="{FF2B5EF4-FFF2-40B4-BE49-F238E27FC236}">
                <a16:creationId xmlns:a16="http://schemas.microsoft.com/office/drawing/2014/main" id="{B0F9808B-720D-4475-A37D-EAF1F2761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13" y="1252057"/>
            <a:ext cx="4014987" cy="439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Content Placeholder 8">
            <a:extLst>
              <a:ext uri="{FF2B5EF4-FFF2-40B4-BE49-F238E27FC236}">
                <a16:creationId xmlns:a16="http://schemas.microsoft.com/office/drawing/2014/main" id="{D62B287F-DCC2-4846-926D-B08B5152FC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061" y="1131093"/>
            <a:ext cx="6893721" cy="459581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A41CE2-0F52-4B63-B9C2-92CDEBB40822}"/>
              </a:ext>
            </a:extLst>
          </p:cNvPr>
          <p:cNvSpPr/>
          <p:nvPr/>
        </p:nvSpPr>
        <p:spPr>
          <a:xfrm>
            <a:off x="9121576" y="3429000"/>
            <a:ext cx="251024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4B5368A2-2E24-41EE-8003-48AEF4A8F648}"/>
              </a:ext>
            </a:extLst>
          </p:cNvPr>
          <p:cNvSpPr/>
          <p:nvPr/>
        </p:nvSpPr>
        <p:spPr>
          <a:xfrm>
            <a:off x="6799943" y="3395812"/>
            <a:ext cx="2222318" cy="29081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5">
            <a:extLst>
              <a:ext uri="{FF2B5EF4-FFF2-40B4-BE49-F238E27FC236}">
                <a16:creationId xmlns:a16="http://schemas.microsoft.com/office/drawing/2014/main" id="{425A2657-8A15-450C-8F07-801A234F0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From Sector Plan to Core Study</a:t>
            </a:r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8400" y="6270625"/>
            <a:ext cx="503238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5" name="Arrow: Right 4"/>
          <p:cNvSpPr/>
          <p:nvPr/>
        </p:nvSpPr>
        <p:spPr>
          <a:xfrm>
            <a:off x="1524001" y="986118"/>
            <a:ext cx="3352800" cy="2671482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Sector Plan</a:t>
            </a:r>
          </a:p>
          <a:p>
            <a:pPr algn="ctr"/>
            <a:r>
              <a:rPr lang="en-US" dirty="0"/>
              <a:t>Adoption 2015</a:t>
            </a:r>
          </a:p>
        </p:txBody>
      </p:sp>
      <p:sp>
        <p:nvSpPr>
          <p:cNvPr id="13" name="Arrow: Right 12"/>
          <p:cNvSpPr/>
          <p:nvPr/>
        </p:nvSpPr>
        <p:spPr>
          <a:xfrm>
            <a:off x="4949546" y="1026460"/>
            <a:ext cx="5684837" cy="263114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Long-Term: Core Study</a:t>
            </a:r>
          </a:p>
          <a:p>
            <a:pPr algn="ctr"/>
            <a:endParaRPr lang="en-US" sz="3000" dirty="0"/>
          </a:p>
          <a:p>
            <a:pPr algn="ctr"/>
            <a:endParaRPr lang="en-US" sz="3000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5101944" y="2200835"/>
            <a:ext cx="1295400" cy="1066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April 2018</a:t>
            </a:r>
          </a:p>
          <a:p>
            <a:pPr algn="ctr"/>
            <a:r>
              <a:rPr lang="en-US" sz="1400" dirty="0"/>
              <a:t>Public Kick Off &amp; Data Workshop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473544" y="2200835"/>
            <a:ext cx="1676400" cy="1066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2018-2019</a:t>
            </a:r>
          </a:p>
          <a:p>
            <a:pPr algn="ctr"/>
            <a:r>
              <a:rPr lang="en-US" sz="1400" dirty="0"/>
              <a:t>Core Study Development &amp; Public Workshops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8226144" y="2200835"/>
            <a:ext cx="1714500" cy="1066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Summer 2019</a:t>
            </a:r>
          </a:p>
          <a:p>
            <a:pPr algn="ctr"/>
            <a:r>
              <a:rPr lang="en-US" sz="1400" dirty="0"/>
              <a:t>Final Study Recommendations &amp; Next Steps</a:t>
            </a:r>
          </a:p>
        </p:txBody>
      </p:sp>
      <p:sp>
        <p:nvSpPr>
          <p:cNvPr id="14" name="Cloud 13">
            <a:extLst/>
          </p:cNvPr>
          <p:cNvSpPr/>
          <p:nvPr/>
        </p:nvSpPr>
        <p:spPr>
          <a:xfrm>
            <a:off x="1977744" y="3778624"/>
            <a:ext cx="2971802" cy="2106704"/>
          </a:xfrm>
          <a:prstGeom prst="cloud">
            <a:avLst/>
          </a:prstGeom>
          <a:blipFill dpi="0" rotWithShape="1"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VISION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“Balance among all travel modes to meet transportation needs and support Rosslyn’s growth” </a:t>
            </a:r>
          </a:p>
        </p:txBody>
      </p:sp>
      <p:graphicFrame>
        <p:nvGraphicFramePr>
          <p:cNvPr id="19" name="Diagram 18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803845431"/>
              </p:ext>
            </p:extLst>
          </p:nvPr>
        </p:nvGraphicFramePr>
        <p:xfrm>
          <a:off x="4953000" y="4244980"/>
          <a:ext cx="2778920" cy="2155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lowchart: Manual Operation 2"/>
          <p:cNvSpPr/>
          <p:nvPr/>
        </p:nvSpPr>
        <p:spPr>
          <a:xfrm rot="10800000">
            <a:off x="8127561" y="4436714"/>
            <a:ext cx="1524000" cy="1506886"/>
          </a:xfrm>
          <a:prstGeom prst="flowChartManualOperat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3" idx="2"/>
            <a:endCxn id="3" idx="0"/>
          </p:cNvCxnSpPr>
          <p:nvPr/>
        </p:nvCxnSpPr>
        <p:spPr>
          <a:xfrm>
            <a:off x="8889561" y="4436714"/>
            <a:ext cx="0" cy="1506886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819364" y="3974834"/>
            <a:ext cx="2162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Franklin Gothic Medium" panose="020B0603020102020204" pitchFamily="34" charset="0"/>
              </a:rPr>
              <a:t>IMPLEMENTATION</a:t>
            </a:r>
            <a:endParaRPr lang="en-US" sz="2000" dirty="0">
              <a:latin typeface="Franklin Gothic Medium" panose="020B06030201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70857" y="3962400"/>
            <a:ext cx="1336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+mj-lt"/>
              </a:rPr>
              <a:t>STUDY</a:t>
            </a:r>
            <a:endParaRPr lang="en-US" sz="2000" b="1" dirty="0">
              <a:latin typeface="+mj-lt"/>
            </a:endParaRPr>
          </a:p>
        </p:txBody>
      </p:sp>
      <p:sp>
        <p:nvSpPr>
          <p:cNvPr id="22" name="Arrow: Right 21"/>
          <p:cNvSpPr/>
          <p:nvPr/>
        </p:nvSpPr>
        <p:spPr>
          <a:xfrm>
            <a:off x="4953000" y="4114801"/>
            <a:ext cx="822960" cy="13017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/>
          <p:cNvSpPr/>
          <p:nvPr/>
        </p:nvSpPr>
        <p:spPr>
          <a:xfrm>
            <a:off x="6873240" y="4116963"/>
            <a:ext cx="822960" cy="1280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4">
            <a:extLst>
              <a:ext uri="{FF2B5EF4-FFF2-40B4-BE49-F238E27FC236}">
                <a16:creationId xmlns:a16="http://schemas.microsoft.com/office/drawing/2014/main" id="{0D8951D9-8BEB-4796-9B06-1B162A28C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A113C-8DB1-40BA-9EB1-47FAB1B64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6434" y="1096964"/>
            <a:ext cx="10181166" cy="454183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dirty="0"/>
              <a:t>Analyze multimodal transportation conditions and needs </a:t>
            </a:r>
          </a:p>
          <a:p>
            <a:pPr>
              <a:spcBef>
                <a:spcPts val="1200"/>
              </a:spcBef>
              <a:defRPr/>
            </a:pPr>
            <a:r>
              <a:rPr lang="en-US" dirty="0"/>
              <a:t>Engage the public and stakeholders in the analysis process</a:t>
            </a:r>
          </a:p>
          <a:p>
            <a:pPr>
              <a:spcBef>
                <a:spcPts val="1200"/>
              </a:spcBef>
              <a:defRPr/>
            </a:pPr>
            <a:r>
              <a:rPr lang="en-US" dirty="0"/>
              <a:t>Evaluate concepts for street network design to achieve the Sector Plan’s objectives</a:t>
            </a:r>
          </a:p>
          <a:p>
            <a:pPr>
              <a:spcBef>
                <a:spcPts val="1200"/>
              </a:spcBef>
              <a:defRPr/>
            </a:pPr>
            <a:r>
              <a:rPr lang="en-US" dirty="0"/>
              <a:t>Arrive at a final alternative concept (set of projects) to move through the County’s design process </a:t>
            </a:r>
          </a:p>
          <a:p>
            <a:pPr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8400" y="6270625"/>
            <a:ext cx="503238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6</a:t>
            </a:fld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6CDFE8F-A779-41E8-8C2C-198E510123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511352"/>
              </p:ext>
            </p:extLst>
          </p:nvPr>
        </p:nvGraphicFramePr>
        <p:xfrm>
          <a:off x="-381000" y="762001"/>
          <a:ext cx="7810500" cy="520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7106" name="Title 1">
            <a:extLst>
              <a:ext uri="{FF2B5EF4-FFF2-40B4-BE49-F238E27FC236}">
                <a16:creationId xmlns:a16="http://schemas.microsoft.com/office/drawing/2014/main" id="{8408B408-50B8-4246-A67F-304021CA9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Transportation Study Focus Areas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1D5BF80B-5E8B-46B6-A15F-19682901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145" y="1473902"/>
            <a:ext cx="3789363" cy="93503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2200" dirty="0">
                <a:solidFill>
                  <a:schemeClr val="accent4">
                    <a:lumMod val="50000"/>
                  </a:schemeClr>
                </a:solidFill>
              </a:rPr>
              <a:t>Economic Development</a:t>
            </a:r>
          </a:p>
        </p:txBody>
      </p:sp>
      <p:pic>
        <p:nvPicPr>
          <p:cNvPr id="47111" name="Picture 2">
            <a:extLst>
              <a:ext uri="{FF2B5EF4-FFF2-40B4-BE49-F238E27FC236}">
                <a16:creationId xmlns:a16="http://schemas.microsoft.com/office/drawing/2014/main" id="{FA9725A1-5587-47F0-888F-EF708375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4105275"/>
            <a:ext cx="7810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5">
            <a:extLst>
              <a:ext uri="{FF2B5EF4-FFF2-40B4-BE49-F238E27FC236}">
                <a16:creationId xmlns:a16="http://schemas.microsoft.com/office/drawing/2014/main" id="{642EC463-0DD4-46C2-B4B6-6A10223CF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1944688"/>
            <a:ext cx="749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0">
            <a:extLst>
              <a:ext uri="{FF2B5EF4-FFF2-40B4-BE49-F238E27FC236}">
                <a16:creationId xmlns:a16="http://schemas.microsoft.com/office/drawing/2014/main" id="{5528402C-8F65-4B96-8FBF-30392768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4070350"/>
            <a:ext cx="8445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2">
            <a:extLst>
              <a:ext uri="{FF2B5EF4-FFF2-40B4-BE49-F238E27FC236}">
                <a16:creationId xmlns:a16="http://schemas.microsoft.com/office/drawing/2014/main" id="{2EBB58F8-1911-43B3-B3EB-6E0DCDAB0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2841625"/>
            <a:ext cx="5143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4">
            <a:extLst>
              <a:ext uri="{FF2B5EF4-FFF2-40B4-BE49-F238E27FC236}">
                <a16:creationId xmlns:a16="http://schemas.microsoft.com/office/drawing/2014/main" id="{5330CBA1-42E8-4F54-AC98-538F2A79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2865438"/>
            <a:ext cx="908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16">
            <a:extLst>
              <a:ext uri="{FF2B5EF4-FFF2-40B4-BE49-F238E27FC236}">
                <a16:creationId xmlns:a16="http://schemas.microsoft.com/office/drawing/2014/main" id="{1673AEE3-8BB5-4C45-AE95-FD71A495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1968500"/>
            <a:ext cx="8191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8">
            <a:extLst>
              <a:ext uri="{FF2B5EF4-FFF2-40B4-BE49-F238E27FC236}">
                <a16:creationId xmlns:a16="http://schemas.microsoft.com/office/drawing/2014/main" id="{209FA9A2-2727-4159-AF71-620D7E445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4773613"/>
            <a:ext cx="6667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B9B883A-9265-49E1-963D-81E122FEE7BD}"/>
              </a:ext>
            </a:extLst>
          </p:cNvPr>
          <p:cNvSpPr/>
          <p:nvPr/>
        </p:nvSpPr>
        <p:spPr>
          <a:xfrm>
            <a:off x="2760663" y="2876550"/>
            <a:ext cx="1371600" cy="13716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7119" name="Picture 21">
            <a:extLst>
              <a:ext uri="{FF2B5EF4-FFF2-40B4-BE49-F238E27FC236}">
                <a16:creationId xmlns:a16="http://schemas.microsoft.com/office/drawing/2014/main" id="{D8D085EF-6A10-4358-B2C9-E565043C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1" y="3048000"/>
            <a:ext cx="8223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28A96E7-F0F3-4038-8544-2B573BDD923A}"/>
              </a:ext>
            </a:extLst>
          </p:cNvPr>
          <p:cNvSpPr txBox="1">
            <a:spLocks/>
          </p:cNvSpPr>
          <p:nvPr/>
        </p:nvSpPr>
        <p:spPr bwMode="auto">
          <a:xfrm>
            <a:off x="4603517" y="2523146"/>
            <a:ext cx="1828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457200" indent="-4572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5CB8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630238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2E8BE8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854075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38410"/>
              </a:buClr>
              <a:buSzPct val="100000"/>
              <a:buFont typeface="Wingdings" panose="05000000000000000000" pitchFamily="2" charset="2"/>
              <a:buChar char="§"/>
              <a:tabLst>
                <a:tab pos="801688" algn="l"/>
                <a:tab pos="1371600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630238" indent="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AC4FC"/>
              </a:buClr>
              <a:buSzPct val="100000"/>
              <a:buFont typeface="Wingdings" panose="05000000000000000000" pitchFamily="2" charset="2"/>
              <a:buChar char="§"/>
              <a:tabLst>
                <a:tab pos="1716088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371600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2200" dirty="0">
                <a:solidFill>
                  <a:schemeClr val="accent4">
                    <a:lumMod val="50000"/>
                  </a:schemeClr>
                </a:solidFill>
              </a:rPr>
              <a:t>Urban Design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CEB644A-7A48-4BD9-A50B-FCCA2F080872}"/>
              </a:ext>
            </a:extLst>
          </p:cNvPr>
          <p:cNvSpPr txBox="1">
            <a:spLocks/>
          </p:cNvSpPr>
          <p:nvPr/>
        </p:nvSpPr>
        <p:spPr bwMode="auto">
          <a:xfrm>
            <a:off x="4368800" y="4800788"/>
            <a:ext cx="1655762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457200" indent="-4572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5CB8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630238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2E8BE8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854075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38410"/>
              </a:buClr>
              <a:buSzPct val="100000"/>
              <a:buFont typeface="Wingdings" panose="05000000000000000000" pitchFamily="2" charset="2"/>
              <a:buChar char="§"/>
              <a:tabLst>
                <a:tab pos="801688" algn="l"/>
                <a:tab pos="1371600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630238" indent="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AC4FC"/>
              </a:buClr>
              <a:buSzPct val="100000"/>
              <a:buFont typeface="Wingdings" panose="05000000000000000000" pitchFamily="2" charset="2"/>
              <a:buChar char="§"/>
              <a:tabLst>
                <a:tab pos="1716088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371600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2200" dirty="0">
                <a:solidFill>
                  <a:schemeClr val="accent4">
                    <a:lumMod val="50000"/>
                  </a:schemeClr>
                </a:solidFill>
              </a:rPr>
              <a:t>Curb Space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7D048F3-1A4A-4FC7-B3E0-DB9A002F41B0}"/>
              </a:ext>
            </a:extLst>
          </p:cNvPr>
          <p:cNvSpPr txBox="1">
            <a:spLocks/>
          </p:cNvSpPr>
          <p:nvPr/>
        </p:nvSpPr>
        <p:spPr bwMode="auto">
          <a:xfrm>
            <a:off x="2895600" y="5197475"/>
            <a:ext cx="12573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457200" indent="-4572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5CB8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630238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2E8BE8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854075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38410"/>
              </a:buClr>
              <a:buSzPct val="100000"/>
              <a:buFont typeface="Wingdings" panose="05000000000000000000" pitchFamily="2" charset="2"/>
              <a:buChar char="§"/>
              <a:tabLst>
                <a:tab pos="801688" algn="l"/>
                <a:tab pos="1371600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630238" indent="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AC4FC"/>
              </a:buClr>
              <a:buSzPct val="100000"/>
              <a:buFont typeface="Wingdings" panose="05000000000000000000" pitchFamily="2" charset="2"/>
              <a:buChar char="§"/>
              <a:tabLst>
                <a:tab pos="1716088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371600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2200" dirty="0">
                <a:solidFill>
                  <a:schemeClr val="accent4">
                    <a:lumMod val="50000"/>
                  </a:schemeClr>
                </a:solidFill>
              </a:rPr>
              <a:t>Vehicles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D09327A-C7AA-4C95-B47B-E0112D484EBB}"/>
              </a:ext>
            </a:extLst>
          </p:cNvPr>
          <p:cNvSpPr txBox="1">
            <a:spLocks/>
          </p:cNvSpPr>
          <p:nvPr/>
        </p:nvSpPr>
        <p:spPr bwMode="auto">
          <a:xfrm>
            <a:off x="880829" y="2544763"/>
            <a:ext cx="1416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>
            <a:lvl1pPr marL="457200" indent="-4572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5CB8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630238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2E8BE8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854075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38410"/>
              </a:buClr>
              <a:buSzPct val="100000"/>
              <a:buFont typeface="Wingdings" panose="05000000000000000000" pitchFamily="2" charset="2"/>
              <a:buChar char="§"/>
              <a:tabLst>
                <a:tab pos="801688" algn="l"/>
                <a:tab pos="1371600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630238" indent="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AC4FC"/>
              </a:buClr>
              <a:buSzPct val="100000"/>
              <a:buFont typeface="Wingdings" panose="05000000000000000000" pitchFamily="2" charset="2"/>
              <a:buChar char="§"/>
              <a:tabLst>
                <a:tab pos="1716088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371600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2200" dirty="0">
                <a:solidFill>
                  <a:schemeClr val="accent4">
                    <a:lumMod val="50000"/>
                  </a:schemeClr>
                </a:solidFill>
              </a:rPr>
              <a:t>Pedestrians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9B60B2A-0D9B-4174-8CFB-9F8B3A7ADB61}"/>
              </a:ext>
            </a:extLst>
          </p:cNvPr>
          <p:cNvSpPr txBox="1">
            <a:spLocks/>
          </p:cNvSpPr>
          <p:nvPr/>
        </p:nvSpPr>
        <p:spPr bwMode="auto">
          <a:xfrm>
            <a:off x="2414588" y="1533526"/>
            <a:ext cx="930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marL="457200" indent="-4572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5CB8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630238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2E8BE8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854075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38410"/>
              </a:buClr>
              <a:buSzPct val="100000"/>
              <a:buFont typeface="Wingdings" panose="05000000000000000000" pitchFamily="2" charset="2"/>
              <a:buChar char="§"/>
              <a:tabLst>
                <a:tab pos="801688" algn="l"/>
                <a:tab pos="1371600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630238" indent="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AC4FC"/>
              </a:buClr>
              <a:buSzPct val="100000"/>
              <a:buFont typeface="Wingdings" panose="05000000000000000000" pitchFamily="2" charset="2"/>
              <a:buChar char="§"/>
              <a:tabLst>
                <a:tab pos="1716088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371600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2200" dirty="0">
                <a:solidFill>
                  <a:schemeClr val="accent4">
                    <a:lumMod val="50000"/>
                  </a:schemeClr>
                </a:solidFill>
              </a:rPr>
              <a:t>Transit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6738CA4-C7F5-4778-B4F4-70F39B18E801}"/>
              </a:ext>
            </a:extLst>
          </p:cNvPr>
          <p:cNvSpPr txBox="1">
            <a:spLocks/>
          </p:cNvSpPr>
          <p:nvPr/>
        </p:nvSpPr>
        <p:spPr bwMode="auto">
          <a:xfrm>
            <a:off x="1597819" y="4556125"/>
            <a:ext cx="116998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457200" indent="-4572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5CB8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630238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2E8BE8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854075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38410"/>
              </a:buClr>
              <a:buSzPct val="100000"/>
              <a:buFont typeface="Wingdings" panose="05000000000000000000" pitchFamily="2" charset="2"/>
              <a:buChar char="§"/>
              <a:tabLst>
                <a:tab pos="801688" algn="l"/>
                <a:tab pos="1371600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630238" indent="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AC4FC"/>
              </a:buClr>
              <a:buSzPct val="100000"/>
              <a:buFont typeface="Wingdings" panose="05000000000000000000" pitchFamily="2" charset="2"/>
              <a:buChar char="§"/>
              <a:tabLst>
                <a:tab pos="1716088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371600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2200" dirty="0">
                <a:solidFill>
                  <a:schemeClr val="accent4">
                    <a:lumMod val="50000"/>
                  </a:schemeClr>
                </a:solidFill>
              </a:rPr>
              <a:t>Bicycles</a:t>
            </a:r>
          </a:p>
        </p:txBody>
      </p:sp>
      <p:sp>
        <p:nvSpPr>
          <p:cNvPr id="23" name="Slide Number Placeholder 5">
            <a:extLst/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8400" y="6270625"/>
            <a:ext cx="503238" cy="503238"/>
          </a:xfrm>
          <a:prstGeom prst="ellipse">
            <a:avLst/>
          </a:prstGeom>
          <a:ln w="19050"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E05AA2C-1D7D-4F34-9A6B-05BE6EAEAACB}" type="slidenum">
              <a:rPr lang="en-US" altLang="en-US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24" name="Content Placeholder 2">
            <a:extLst/>
          </p:cNvPr>
          <p:cNvSpPr txBox="1">
            <a:spLocks/>
          </p:cNvSpPr>
          <p:nvPr/>
        </p:nvSpPr>
        <p:spPr bwMode="auto">
          <a:xfrm>
            <a:off x="6763878" y="2132806"/>
            <a:ext cx="4752882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5CB8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630238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2E8BE8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854075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38410"/>
              </a:buClr>
              <a:buSzPct val="100000"/>
              <a:buFont typeface="Wingdings" panose="05000000000000000000" pitchFamily="2" charset="2"/>
              <a:buChar char="§"/>
              <a:tabLst>
                <a:tab pos="801688" algn="l"/>
                <a:tab pos="1371600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630238" indent="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AC4FC"/>
              </a:buClr>
              <a:buSzPct val="100000"/>
              <a:buFont typeface="Wingdings" panose="05000000000000000000" pitchFamily="2" charset="2"/>
              <a:buChar char="§"/>
              <a:tabLst>
                <a:tab pos="1716088" algn="l"/>
              </a:tabLst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371600" indent="-4572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AE7FE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en-US" sz="2600" dirty="0"/>
              <a:t>Align with Sector Plan goals</a:t>
            </a:r>
          </a:p>
          <a:p>
            <a:pPr>
              <a:spcBef>
                <a:spcPts val="1000"/>
              </a:spcBef>
            </a:pPr>
            <a:r>
              <a:rPr lang="en-US" altLang="en-US" sz="2600" dirty="0"/>
              <a:t>Used to develop performance measures:</a:t>
            </a:r>
          </a:p>
          <a:p>
            <a:pPr lvl="2">
              <a:spcBef>
                <a:spcPts val="1000"/>
              </a:spcBef>
            </a:pPr>
            <a:r>
              <a:rPr lang="en-US" altLang="en-US" sz="2600" dirty="0"/>
              <a:t>Allow for</a:t>
            </a:r>
            <a:r>
              <a:rPr lang="en-US" altLang="en-US" sz="2600" dirty="0">
                <a:solidFill>
                  <a:schemeClr val="accent2"/>
                </a:solidFill>
              </a:rPr>
              <a:t> </a:t>
            </a:r>
            <a:r>
              <a:rPr lang="en-US" altLang="en-US" sz="2600" i="1" dirty="0">
                <a:solidFill>
                  <a:schemeClr val="accent2"/>
                </a:solidFill>
              </a:rPr>
              <a:t>comparative</a:t>
            </a:r>
            <a:r>
              <a:rPr lang="en-US" altLang="en-US" sz="2600" dirty="0">
                <a:solidFill>
                  <a:schemeClr val="accent2"/>
                </a:solidFill>
              </a:rPr>
              <a:t> </a:t>
            </a:r>
            <a:r>
              <a:rPr lang="en-US" altLang="en-US" sz="2600" dirty="0"/>
              <a:t>assessment between baseline and concepts</a:t>
            </a:r>
          </a:p>
          <a:p>
            <a:pPr>
              <a:spcBef>
                <a:spcPts val="1800"/>
              </a:spcBef>
            </a:pPr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Key Data and Model Assumptions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67887E-4716-49B0-807F-F57D11859DC0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CCE7-A6E0-4D3F-B546-75AD8C925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6960" y="1097280"/>
            <a:ext cx="7520940" cy="454152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719A1D6E-F414-4C86-90E6-5D498FF90D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934101"/>
              </p:ext>
            </p:extLst>
          </p:nvPr>
        </p:nvGraphicFramePr>
        <p:xfrm>
          <a:off x="2346324" y="1096964"/>
          <a:ext cx="7407276" cy="4694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276">
                  <a:extLst>
                    <a:ext uri="{9D8B030D-6E8A-4147-A177-3AD203B41FA5}">
                      <a16:colId xmlns:a16="http://schemas.microsoft.com/office/drawing/2014/main" val="197134457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705994127"/>
                    </a:ext>
                  </a:extLst>
                </a:gridCol>
              </a:tblGrid>
              <a:tr h="37088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2641546812"/>
                  </a:ext>
                </a:extLst>
              </a:tr>
              <a:tr h="11888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5CB8"/>
                          </a:solidFill>
                        </a:rPr>
                        <a:t>Existing Data</a:t>
                      </a:r>
                      <a:endParaRPr lang="en-US" sz="2000" b="1" baseline="0" dirty="0">
                        <a:solidFill>
                          <a:srgbClr val="005CB8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sz="1800" b="0" i="0" baseline="0" dirty="0">
                          <a:solidFill>
                            <a:srgbClr val="005CB8"/>
                          </a:solidFill>
                        </a:rPr>
                        <a:t>Counts, StreetLight, Parking, Surveys, Google API</a:t>
                      </a:r>
                      <a:endParaRPr lang="en-US" sz="1800" b="0" i="0" dirty="0">
                        <a:solidFill>
                          <a:srgbClr val="005CB8"/>
                        </a:solidFill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Balanced volumes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Travel patterns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Mode share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Garage access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3460085431"/>
                  </a:ext>
                </a:extLst>
              </a:tr>
              <a:tr h="11888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5CB8"/>
                          </a:solidFill>
                        </a:rPr>
                        <a:t>MWCOG Travel</a:t>
                      </a:r>
                      <a:r>
                        <a:rPr lang="en-US" sz="2000" b="1" baseline="0" dirty="0">
                          <a:solidFill>
                            <a:srgbClr val="005CB8"/>
                          </a:solidFill>
                        </a:rPr>
                        <a:t> Demand Forecasting </a:t>
                      </a:r>
                      <a:r>
                        <a:rPr lang="en-US" sz="2000" b="1" dirty="0">
                          <a:solidFill>
                            <a:srgbClr val="005CB8"/>
                          </a:solidFill>
                        </a:rPr>
                        <a:t>Model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/>
                        <a:t>Version 2.3.70 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dirty="0"/>
                        <a:t>Regional vehicular trips/growth patterns (relative to Rosslyn)</a:t>
                      </a:r>
                      <a:endParaRPr lang="en-US" sz="1800" dirty="0"/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Review mode share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3545075915"/>
                  </a:ext>
                </a:extLst>
              </a:tr>
              <a:tr h="11074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5CB8"/>
                          </a:solidFill>
                        </a:rPr>
                        <a:t>VISUM Subarea Model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O-D matrix</a:t>
                      </a:r>
                      <a:r>
                        <a:rPr lang="en-US" sz="1800" baseline="0" dirty="0"/>
                        <a:t> estimation for 2017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/>
                        <a:t>Reassigning ITE-based vehicular trips in 2030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/>
                        <a:t>High-level concept screening</a:t>
                      </a:r>
                      <a:endParaRPr lang="en-US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214399455"/>
                  </a:ext>
                </a:extLst>
              </a:tr>
              <a:tr h="726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5CB8"/>
                          </a:solidFill>
                        </a:rPr>
                        <a:t>VISSIM Models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Evaluating multimodal</a:t>
                      </a:r>
                      <a:r>
                        <a:rPr lang="en-US" sz="1800" kern="1200" baseline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traffic operations and reporting performance measures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3143596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098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3">
            <a:extLst>
              <a:ext uri="{FF2B5EF4-FFF2-40B4-BE49-F238E27FC236}">
                <a16:creationId xmlns:a16="http://schemas.microsoft.com/office/drawing/2014/main" id="{5FEB3EC2-9792-41AD-AD2C-D47F3684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014" y="2667000"/>
            <a:ext cx="8943975" cy="1066800"/>
          </a:xfrm>
        </p:spPr>
        <p:txBody>
          <a:bodyPr/>
          <a:lstStyle/>
          <a:p>
            <a:r>
              <a:rPr lang="en-US" altLang="en-US" dirty="0"/>
              <a:t>Travel &amp; Growth Patterns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rlington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005CB8"/>
      </a:accent1>
      <a:accent2>
        <a:srgbClr val="2E8BE8"/>
      </a:accent2>
      <a:accent3>
        <a:srgbClr val="7AC4FC"/>
      </a:accent3>
      <a:accent4>
        <a:srgbClr val="CAE7FE"/>
      </a:accent4>
      <a:accent5>
        <a:srgbClr val="E38410"/>
      </a:accent5>
      <a:accent6>
        <a:srgbClr val="3F3F3F"/>
      </a:accent6>
      <a:hlink>
        <a:srgbClr val="005CB8"/>
      </a:hlink>
      <a:folHlink>
        <a:srgbClr val="7030A0"/>
      </a:folHlink>
    </a:clrScheme>
    <a:fontScheme name="Rosslyn Street Reconfiguartion Implementation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32D247C2A23747B3F787F700E22438" ma:contentTypeVersion="12" ma:contentTypeDescription="Create a new document." ma:contentTypeScope="" ma:versionID="2a55a4c0c12caed4b75b69a88ca98ee3">
  <xsd:schema xmlns:xsd="http://www.w3.org/2001/XMLSchema" xmlns:xs="http://www.w3.org/2001/XMLSchema" xmlns:p="http://schemas.microsoft.com/office/2006/metadata/properties" xmlns:ns1="http://schemas.microsoft.com/sharepoint/v3" xmlns:ns2="ec5aaffe-371b-481d-a6ea-d9c176447666" xmlns:ns3="aba32cae-4325-4346-bb10-58222872e2b2" targetNamespace="http://schemas.microsoft.com/office/2006/metadata/properties" ma:root="true" ma:fieldsID="760abfd4e5f6881ed9f1d9354b2e5f5d" ns1:_="" ns2:_="" ns3:_="">
    <xsd:import namespace="http://schemas.microsoft.com/sharepoint/v3"/>
    <xsd:import namespace="ec5aaffe-371b-481d-a6ea-d9c176447666"/>
    <xsd:import namespace="aba32cae-4325-4346-bb10-58222872e2b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5aaffe-371b-481d-a6ea-d9c17644766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1" nillable="true" ma:displayName="Sharing Hint Hash" ma:internalName="SharingHintHash" ma:readOnly="true">
      <xsd:simpleType>
        <xsd:restriction base="dms:Text"/>
      </xsd:simple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32cae-4325-4346-bb10-58222872e2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8A440B7-4169-4C09-8E8F-20CE73F516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BE8DD6-9A94-4021-9BDB-E5E1A4D1EC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5aaffe-371b-481d-a6ea-d9c176447666"/>
    <ds:schemaRef ds:uri="aba32cae-4325-4346-bb10-58222872e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25197C-358F-4659-9C87-0C84AB959955}">
  <ds:schemaRefs>
    <ds:schemaRef ds:uri="http://schemas.microsoft.com/office/2006/documentManagement/types"/>
    <ds:schemaRef ds:uri="aba32cae-4325-4346-bb10-58222872e2b2"/>
    <ds:schemaRef ds:uri="http://schemas.microsoft.com/sharepoint/v3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ec5aaffe-371b-481d-a6ea-d9c17644766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1719</TotalTime>
  <Words>1259</Words>
  <Application>Microsoft Office PowerPoint</Application>
  <PresentationFormat>Widescreen</PresentationFormat>
  <Paragraphs>245</Paragraphs>
  <Slides>24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Franklin Gothic Book</vt:lpstr>
      <vt:lpstr>Franklin Gothic Medium</vt:lpstr>
      <vt:lpstr>Segoe UI</vt:lpstr>
      <vt:lpstr>Wingdings</vt:lpstr>
      <vt:lpstr>Angles</vt:lpstr>
      <vt:lpstr>Chart</vt:lpstr>
      <vt:lpstr>PowerPoint Presentation</vt:lpstr>
      <vt:lpstr>Agenda</vt:lpstr>
      <vt:lpstr>Introduction</vt:lpstr>
      <vt:lpstr>Study Area</vt:lpstr>
      <vt:lpstr>From Sector Plan to Core Study</vt:lpstr>
      <vt:lpstr>Goals</vt:lpstr>
      <vt:lpstr>Transportation Study Focus Areas</vt:lpstr>
      <vt:lpstr>Key Data and Model Assumptions</vt:lpstr>
      <vt:lpstr>Travel &amp; Growth Patterns</vt:lpstr>
      <vt:lpstr>Rosslyn Mode Share: Residents</vt:lpstr>
      <vt:lpstr>Rosslyn Mode Share: Employees</vt:lpstr>
      <vt:lpstr>Regional Gateway</vt:lpstr>
      <vt:lpstr>Existing Traffic Conditions</vt:lpstr>
      <vt:lpstr>Development and Growth in Rosslyn</vt:lpstr>
      <vt:lpstr>2030 Baseline &amp; Concepts</vt:lpstr>
      <vt:lpstr>PowerPoint Presentation</vt:lpstr>
      <vt:lpstr>Measures of Effectiveness</vt:lpstr>
      <vt:lpstr>PowerPoint Presentation</vt:lpstr>
      <vt:lpstr>PowerPoint Presentation</vt:lpstr>
      <vt:lpstr>Measures of Effectiveness</vt:lpstr>
      <vt:lpstr>Public Response</vt:lpstr>
      <vt:lpstr>Key Takeaways</vt:lpstr>
      <vt:lpstr>Key Takeaways</vt:lpstr>
      <vt:lpstr>PowerPoint Presentation</vt:lpstr>
    </vt:vector>
  </TitlesOfParts>
  <Company>ACG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</dc:title>
  <dc:creator>Maureen Dilg</dc:creator>
  <cp:lastModifiedBy>Andrew Baker</cp:lastModifiedBy>
  <cp:revision>579</cp:revision>
  <cp:lastPrinted>2018-04-12T19:59:02Z</cp:lastPrinted>
  <dcterms:created xsi:type="dcterms:W3CDTF">2012-07-23T20:07:17Z</dcterms:created>
  <dcterms:modified xsi:type="dcterms:W3CDTF">2019-06-04T20:17:09Z</dcterms:modified>
</cp:coreProperties>
</file>